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48" r:id="rId1"/>
  </p:sldMasterIdLst>
  <p:notesMasterIdLst>
    <p:notesMasterId r:id="rId32"/>
  </p:notesMasterIdLst>
  <p:handoutMasterIdLst>
    <p:handoutMasterId r:id="rId33"/>
  </p:handoutMasterIdLst>
  <p:sldIdLst>
    <p:sldId id="410" r:id="rId2"/>
    <p:sldId id="433" r:id="rId3"/>
    <p:sldId id="413" r:id="rId4"/>
    <p:sldId id="416" r:id="rId5"/>
    <p:sldId id="417" r:id="rId6"/>
    <p:sldId id="418" r:id="rId7"/>
    <p:sldId id="419" r:id="rId8"/>
    <p:sldId id="421" r:id="rId9"/>
    <p:sldId id="422" r:id="rId10"/>
    <p:sldId id="425" r:id="rId11"/>
    <p:sldId id="441" r:id="rId12"/>
    <p:sldId id="442" r:id="rId13"/>
    <p:sldId id="440" r:id="rId14"/>
    <p:sldId id="434" r:id="rId15"/>
    <p:sldId id="392" r:id="rId16"/>
    <p:sldId id="391" r:id="rId17"/>
    <p:sldId id="376" r:id="rId18"/>
    <p:sldId id="390" r:id="rId19"/>
    <p:sldId id="409" r:id="rId20"/>
    <p:sldId id="393" r:id="rId21"/>
    <p:sldId id="394" r:id="rId22"/>
    <p:sldId id="396" r:id="rId23"/>
    <p:sldId id="395" r:id="rId24"/>
    <p:sldId id="401" r:id="rId25"/>
    <p:sldId id="400" r:id="rId26"/>
    <p:sldId id="406" r:id="rId27"/>
    <p:sldId id="448" r:id="rId28"/>
    <p:sldId id="438" r:id="rId29"/>
    <p:sldId id="408" r:id="rId30"/>
    <p:sldId id="259" r:id="rId31"/>
  </p:sldIdLst>
  <p:sldSz cx="9144000" cy="6858000" type="screen4x3"/>
  <p:notesSz cx="6797675" cy="9928225"/>
  <p:defaultTextStyle>
    <a:defPPr>
      <a:defRPr lang="cs-CZ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itchFamily="34" charset="0"/>
        <a:ea typeface="+mn-ea"/>
        <a:cs typeface="Arial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996600"/>
    <a:srgbClr val="FF6600"/>
    <a:srgbClr val="663300"/>
    <a:srgbClr val="FFFF99"/>
    <a:srgbClr val="FF66FF"/>
    <a:srgbClr val="FF9900"/>
    <a:srgbClr val="F4B084"/>
    <a:srgbClr val="00C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2833802-FEF1-4C79-8D5D-14CF1EAF98D9}" styleName="Světlý styl 2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8FB837D-C827-4EFA-A057-4D05807E0F7C}" styleName="Styl s motivem 1 – zvýraznění 6">
    <a:tblBg>
      <a:fillRef idx="2">
        <a:schemeClr val="accent6"/>
      </a:fillRef>
      <a:effectRef idx="1">
        <a:schemeClr val="accent6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Ref idx="1">
              <a:schemeClr val="accent6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  <a:fill>
          <a:solidFill>
            <a:schemeClr val="accent6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6"/>
            </a:lnRef>
          </a:left>
          <a:right>
            <a:lnRef idx="2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Ref idx="1">
              <a:schemeClr val="accent6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2">
              <a:schemeClr val="accent6"/>
            </a:lnRef>
          </a:top>
          <a:bottom>
            <a:lnRef idx="2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6"/>
          </a:solidFill>
        </a:fill>
      </a:tcStyle>
    </a:firstRow>
  </a:tblStyle>
  <a:tblStyle styleId="{073A0DAA-6AF3-43AB-8588-CEC1D06C72B9}" styleName="Styl Středně sytá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21E4AEA4-8DFA-4A89-87EB-49C32662AFE0}" styleName="Střední styl 2 – zvýraznění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9DCAF9ED-07DC-4A11-8D7F-57B35C25682E}" styleName="Střední styl 1 – zvýraznění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5DA37D80-6434-44D0-A028-1B22A696006F}" styleName="Světlý styl 3 – zvýraznění 2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 w="12700" cmpd="sng">
              <a:solidFill>
                <a:schemeClr val="accent2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E8B1032C-EA38-4F05-BA0D-38AFFFC7BED3}" styleName="Světlý styl 3 – zvýraznění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  <a:tblStyle styleId="{16D9F66E-5EB9-4882-86FB-DCBF35E3C3E4}" styleName="Střední styl 4 – zvýraznění 6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6"/>
              </a:solidFill>
            </a:ln>
          </a:top>
        </a:tcBdr>
        <a:fill>
          <a:solidFill>
            <a:schemeClr val="accent6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6">
              <a:tint val="20000"/>
            </a:schemeClr>
          </a:solidFill>
        </a:fill>
      </a:tcStyle>
    </a:firstRow>
  </a:tblStyle>
  <a:tblStyle styleId="{93296810-A885-4BE3-A3E7-6D5BEEA58F35}" styleName="Střední styl 2 – zvýraznění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330" autoAdjust="0"/>
    <p:restoredTop sz="94660"/>
  </p:normalViewPr>
  <p:slideViewPr>
    <p:cSldViewPr snapToGrid="0">
      <p:cViewPr varScale="1">
        <p:scale>
          <a:sx n="109" d="100"/>
          <a:sy n="109" d="100"/>
        </p:scale>
        <p:origin x="1866" y="126"/>
      </p:cViewPr>
      <p:guideLst>
        <p:guide orient="horz" pos="2160"/>
        <p:guide pos="2880"/>
      </p:guideLst>
    </p:cSldViewPr>
  </p:slid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handoutMaster" Target="handoutMasters/handout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49688" y="1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30AE1-E416-4E9A-BF9A-2CE2BB7A5984}" type="datetimeFigureOut">
              <a:rPr lang="cs-CZ" smtClean="0"/>
              <a:t>28.11.2023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31FE3F5-5F9E-4519-B45B-172CB57DFE2C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1573435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2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50445" y="0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17575" y="744538"/>
            <a:ext cx="4962525" cy="37226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5125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9768" y="4715908"/>
            <a:ext cx="5438140" cy="44677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noProof="0" smtClean="0"/>
              <a:t>Klepnutím lze upravit styly předlohy textu.</a:t>
            </a:r>
          </a:p>
          <a:p>
            <a:pPr lvl="1"/>
            <a:r>
              <a:rPr lang="cs-CZ" noProof="0" smtClean="0"/>
              <a:t>Druhá úroveň</a:t>
            </a:r>
          </a:p>
          <a:p>
            <a:pPr lvl="2"/>
            <a:r>
              <a:rPr lang="cs-CZ" noProof="0" smtClean="0"/>
              <a:t>Třetí úroveň</a:t>
            </a:r>
          </a:p>
          <a:p>
            <a:pPr lvl="3"/>
            <a:r>
              <a:rPr lang="cs-CZ" noProof="0" smtClean="0"/>
              <a:t>Čtvrtá úroveň</a:t>
            </a:r>
          </a:p>
          <a:p>
            <a:pPr lvl="4"/>
            <a:r>
              <a:rPr lang="cs-CZ" noProof="0" smtClean="0"/>
              <a:t>Pátá úroveň</a:t>
            </a:r>
          </a:p>
        </p:txBody>
      </p:sp>
      <p:sp>
        <p:nvSpPr>
          <p:cNvPr id="5126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2" y="9430092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127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50445" y="9430092"/>
            <a:ext cx="2945659" cy="4964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887E51B9-0E8C-4C19-937C-FA690A77ADD7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41164829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7E51B9-0E8C-4C19-937C-FA690A77ADD7}" type="slidenum">
              <a:rPr lang="cs-CZ" smtClean="0"/>
              <a:pPr>
                <a:defRPr/>
              </a:pPr>
              <a:t>1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470423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7E51B9-0E8C-4C19-937C-FA690A77ADD7}" type="slidenum">
              <a:rPr lang="cs-CZ" smtClean="0"/>
              <a:pPr>
                <a:defRPr/>
              </a:pPr>
              <a:t>2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5576360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7E51B9-0E8C-4C19-937C-FA690A77ADD7}" type="slidenum">
              <a:rPr lang="cs-CZ" smtClean="0"/>
              <a:pPr>
                <a:defRPr/>
              </a:pPr>
              <a:t>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211852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887E51B9-0E8C-4C19-937C-FA690A77ADD7}" type="slidenum">
              <a:rPr lang="cs-CZ" smtClean="0"/>
              <a:pPr>
                <a:defRPr/>
              </a:pPr>
              <a:t>14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9269978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fld id="{F37456A9-02D2-4B1C-979B-11D7FACEC969}" type="slidenum">
              <a:rPr lang="cs-CZ" altLang="cs-CZ" smtClean="0"/>
              <a:pPr eaLnBrk="1" hangingPunct="1">
                <a:spcBef>
                  <a:spcPct val="0"/>
                </a:spcBef>
              </a:pPr>
              <a:t>30</a:t>
            </a:fld>
            <a:endParaRPr lang="cs-CZ" altLang="cs-CZ" smtClean="0"/>
          </a:p>
        </p:txBody>
      </p:sp>
      <p:sp>
        <p:nvSpPr>
          <p:cNvPr id="9219" name="Text Box 2"/>
          <p:cNvSpPr txBox="1">
            <a:spLocks noChangeArrowheads="1"/>
          </p:cNvSpPr>
          <p:nvPr/>
        </p:nvSpPr>
        <p:spPr bwMode="auto">
          <a:xfrm>
            <a:off x="994475" y="754960"/>
            <a:ext cx="4799284" cy="371446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>
            <a:lvl1pPr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1pPr>
            <a:lvl2pPr marL="742950" indent="-28575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2pPr>
            <a:lvl3pPr marL="11430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3pPr>
            <a:lvl4pPr marL="16002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4pPr>
            <a:lvl5pPr marL="2057400" indent="-228600" eaLnBrk="0" hangingPunct="0">
              <a:spcBef>
                <a:spcPct val="30000"/>
              </a:spcBef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itchFamily="34" charset="0"/>
                <a:cs typeface="Arial" pitchFamily="34" charset="0"/>
              </a:defRPr>
            </a:lvl9pPr>
          </a:lstStyle>
          <a:p>
            <a:pPr eaLnBrk="1" hangingPunct="1">
              <a:spcBef>
                <a:spcPct val="0"/>
              </a:spcBef>
            </a:pPr>
            <a:endParaRPr lang="cs-CZ" altLang="cs-CZ" sz="1800"/>
          </a:p>
        </p:txBody>
      </p:sp>
      <p:sp>
        <p:nvSpPr>
          <p:cNvPr id="9220" name="Rectangle 3"/>
          <p:cNvSpPr>
            <a:spLocks noGrp="1" noChangeArrowheads="1"/>
          </p:cNvSpPr>
          <p:nvPr>
            <p:ph type="body"/>
          </p:nvPr>
        </p:nvSpPr>
        <p:spPr>
          <a:xfrm>
            <a:off x="679770" y="4715907"/>
            <a:ext cx="5430273" cy="4459084"/>
          </a:xfrm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/>
          <a:p>
            <a:pPr defTabSz="449263" eaLnBrk="1" hangingPunct="1"/>
            <a:endParaRPr lang="cs-CZ" altLang="cs-CZ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B4F6506-091A-4985-BB9B-2B7EF6E3DFF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220249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8B4EC2D-0E5C-4860-BE6F-73BA3D56787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84641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E9BFB58-BEA6-4A45-9821-71549BE48D64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1656666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6570966-FDF3-458E-BE85-81B5CAD20FF2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983396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B3D94CE-489C-4D13-AB49-ABCBA98388F8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2711381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C5B8655-B6D5-4DBA-8548-C4C3CB8D475E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68392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B3D73CA-5B3A-441C-8F4A-C07D43F138D6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90316549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0E1384-A51D-4F8E-BD49-C4DBD6AB3FE0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7490373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A3D415D-C680-4966-ABBA-B53F63303A81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1488340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C5ADB9F-B84E-41F2-9DD1-FB1CFE93A25C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0010636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cs-CZ" noProof="0" smtClean="0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A43F2B4-88FA-4685-8290-E41240460033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7446263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 předlohy nadpisů.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cs-CZ" altLang="cs-CZ" smtClean="0"/>
              <a:t>Klepnutím lze upravit styly předlohy textu.</a:t>
            </a:r>
          </a:p>
          <a:p>
            <a:pPr lvl="1"/>
            <a:r>
              <a:rPr lang="cs-CZ" altLang="cs-CZ" smtClean="0"/>
              <a:t>Druhá úroveň</a:t>
            </a:r>
          </a:p>
          <a:p>
            <a:pPr lvl="2"/>
            <a:r>
              <a:rPr lang="cs-CZ" altLang="cs-CZ" smtClean="0"/>
              <a:t>Třetí úroveň</a:t>
            </a:r>
          </a:p>
          <a:p>
            <a:pPr lvl="3"/>
            <a:r>
              <a:rPr lang="cs-CZ" altLang="cs-CZ" smtClean="0"/>
              <a:t>Čtvrtá úroveň</a:t>
            </a:r>
          </a:p>
          <a:p>
            <a:pPr lvl="4"/>
            <a:r>
              <a:rPr lang="cs-CZ" altLang="cs-CZ" smtClean="0"/>
              <a:t>Pátá úroveň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C918171E-4BD4-4E04-8038-A42C1C796DB5}" type="slidenum">
              <a:rPr lang="cs-CZ"/>
              <a:pPr>
                <a:defRPr/>
              </a:pPr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7" Type="http://schemas.openxmlformats.org/officeDocument/2006/relationships/image" Target="../media/image55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4.jpeg"/><Relationship Id="rId5" Type="http://schemas.openxmlformats.org/officeDocument/2006/relationships/image" Target="../media/image53.jpeg"/><Relationship Id="rId4" Type="http://schemas.openxmlformats.org/officeDocument/2006/relationships/image" Target="../media/image5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5" Type="http://schemas.openxmlformats.org/officeDocument/2006/relationships/image" Target="../media/image63.jpg"/><Relationship Id="rId4" Type="http://schemas.openxmlformats.org/officeDocument/2006/relationships/image" Target="../media/image62.jp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png"/><Relationship Id="rId4" Type="http://schemas.openxmlformats.org/officeDocument/2006/relationships/image" Target="../media/image6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Relationship Id="rId4" Type="http://schemas.openxmlformats.org/officeDocument/2006/relationships/hyperlink" Target="https://mapy.cz/s/hugalomuru" TargetMode="Externa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" y="0"/>
            <a:ext cx="910971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909" y="461817"/>
            <a:ext cx="7222836" cy="5417127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1920458" y="6411782"/>
            <a:ext cx="3814972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pl-PL" sz="1200" i="1" dirty="0" smtClean="0"/>
              <a:t>Vodní Toky 2023, Hradec Králové 21.-22.11.2023 </a:t>
            </a:r>
            <a:endParaRPr lang="cs-CZ" sz="1200" i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2552069" y="6048163"/>
            <a:ext cx="21584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smtClean="0"/>
              <a:t>daniel.fiala@vuv.cz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13" b="27882"/>
          <a:stretch/>
        </p:blipFill>
        <p:spPr>
          <a:xfrm>
            <a:off x="261909" y="3025724"/>
            <a:ext cx="7222836" cy="28448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260581" y="2598003"/>
            <a:ext cx="7224164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pl-PL" sz="2400" b="1" dirty="0"/>
              <a:t>Co mají společného masivní úhyny ryb na Dyji a na Odře v létě roku 2022?</a:t>
            </a:r>
            <a:endParaRPr lang="cs-CZ" sz="2400" b="1" dirty="0"/>
          </a:p>
        </p:txBody>
      </p:sp>
    </p:spTree>
    <p:extLst>
      <p:ext uri="{BB962C8B-B14F-4D97-AF65-F5344CB8AC3E}">
        <p14:creationId xmlns:p14="http://schemas.microsoft.com/office/powerpoint/2010/main" val="39060832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bdélník 3"/>
          <p:cNvSpPr/>
          <p:nvPr/>
        </p:nvSpPr>
        <p:spPr>
          <a:xfrm>
            <a:off x="0" y="6457890"/>
            <a:ext cx="509953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2000" b="1" dirty="0" smtClean="0">
                <a:solidFill>
                  <a:schemeClr val="bg1"/>
                </a:solidFill>
                <a:latin typeface="+mj-lt"/>
              </a:rPr>
              <a:t>Dyje v Břeclavi, čtvrtek 21.7.2022 13:20</a:t>
            </a:r>
            <a:endParaRPr lang="cs-CZ" sz="2000" b="1" dirty="0">
              <a:solidFill>
                <a:schemeClr val="bg1"/>
              </a:solidFill>
            </a:endParaRP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" y="0"/>
            <a:ext cx="9109710" cy="6858000"/>
          </a:xfrm>
          <a:prstGeom prst="rect">
            <a:avLst/>
          </a:prstGeom>
        </p:spPr>
      </p:pic>
      <p:pic>
        <p:nvPicPr>
          <p:cNvPr id="6" name="Obrázek 5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" y="0"/>
            <a:ext cx="6107209" cy="3429000"/>
          </a:xfrm>
          <a:prstGeom prst="rect">
            <a:avLst/>
          </a:prstGeom>
        </p:spPr>
      </p:pic>
      <p:pic>
        <p:nvPicPr>
          <p:cNvPr id="7" name="Obrázek 6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4" y="3429000"/>
            <a:ext cx="6107209" cy="342900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7130304" y="3059668"/>
            <a:ext cx="14097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1. vlna 19/7</a:t>
            </a:r>
            <a:endParaRPr lang="cs-CZ" dirty="0"/>
          </a:p>
        </p:txBody>
      </p:sp>
      <p:sp>
        <p:nvSpPr>
          <p:cNvPr id="2" name="Obdélník 1"/>
          <p:cNvSpPr/>
          <p:nvPr/>
        </p:nvSpPr>
        <p:spPr>
          <a:xfrm>
            <a:off x="17144" y="6457890"/>
            <a:ext cx="7812406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b="1" dirty="0"/>
              <a:t>Příloha 9a. </a:t>
            </a:r>
            <a:r>
              <a:rPr lang="cs-CZ" dirty="0"/>
              <a:t>Satelitní snímky před (So 16/7) a po prvním </a:t>
            </a:r>
            <a:r>
              <a:rPr lang="cs-CZ" dirty="0" smtClean="0"/>
              <a:t>úhynu (Út </a:t>
            </a:r>
            <a:r>
              <a:rPr lang="cs-CZ" dirty="0"/>
              <a:t>19/7)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1349764" y="2705725"/>
            <a:ext cx="344196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Kam sinice zmizely</a:t>
            </a:r>
            <a:r>
              <a:rPr lang="cs-CZ" sz="2800" dirty="0">
                <a:solidFill>
                  <a:srgbClr val="FF0000"/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50129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" y="0"/>
            <a:ext cx="9109710" cy="6858000"/>
          </a:xfrm>
          <a:prstGeom prst="rect">
            <a:avLst/>
          </a:prstGeom>
        </p:spPr>
      </p:pic>
      <p:pic>
        <p:nvPicPr>
          <p:cNvPr id="9" name="Obrázek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291" y="738553"/>
            <a:ext cx="7130562" cy="5347922"/>
          </a:xfrm>
          <a:prstGeom prst="rect">
            <a:avLst/>
          </a:prstGeom>
        </p:spPr>
      </p:pic>
      <p:sp>
        <p:nvSpPr>
          <p:cNvPr id="10" name="TextovéPole 9"/>
          <p:cNvSpPr txBox="1"/>
          <p:nvPr/>
        </p:nvSpPr>
        <p:spPr>
          <a:xfrm>
            <a:off x="1629508" y="120956"/>
            <a:ext cx="5304657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Bude se katastrofa opakovat?</a:t>
            </a:r>
            <a:endParaRPr lang="cs-CZ" sz="2800" b="1" dirty="0"/>
          </a:p>
        </p:txBody>
      </p:sp>
    </p:spTree>
    <p:extLst>
      <p:ext uri="{BB962C8B-B14F-4D97-AF65-F5344CB8AC3E}">
        <p14:creationId xmlns:p14="http://schemas.microsoft.com/office/powerpoint/2010/main" val="445520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2"/>
          <a:srcRect t="12179"/>
          <a:stretch/>
        </p:blipFill>
        <p:spPr>
          <a:xfrm>
            <a:off x="-1" y="1116329"/>
            <a:ext cx="9144000" cy="430794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0" y="5626927"/>
            <a:ext cx="9143999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dirty="0" smtClean="0"/>
              <a:t>HMS 1850 </a:t>
            </a:r>
            <a:r>
              <a:rPr lang="cs-CZ" dirty="0"/>
              <a:t>vs. </a:t>
            </a:r>
            <a:r>
              <a:rPr lang="cs-CZ" dirty="0" smtClean="0"/>
              <a:t>dnešek: zcela degradovaná řeka = ‚dyjský kanál‘ … dtto jako Bečva</a:t>
            </a:r>
          </a:p>
          <a:p>
            <a:r>
              <a:rPr lang="cs-CZ" dirty="0" smtClean="0">
                <a:solidFill>
                  <a:srgbClr val="FF0000"/>
                </a:solidFill>
              </a:rPr>
              <a:t>Ryby v kanále nemají šanci úniku </a:t>
            </a:r>
            <a:r>
              <a:rPr lang="cs-CZ" b="1" dirty="0" smtClean="0">
                <a:solidFill>
                  <a:srgbClr val="FF0000"/>
                </a:solidFill>
              </a:rPr>
              <a:t>x</a:t>
            </a:r>
            <a:r>
              <a:rPr lang="cs-CZ" dirty="0" smtClean="0">
                <a:solidFill>
                  <a:srgbClr val="FF0000"/>
                </a:solidFill>
              </a:rPr>
              <a:t> v přirozené řece ano!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6" name="TextovéPole 5"/>
          <p:cNvSpPr txBox="1"/>
          <p:nvPr/>
        </p:nvSpPr>
        <p:spPr>
          <a:xfrm>
            <a:off x="523455" y="300276"/>
            <a:ext cx="809708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Bude-li naše péče o řeky stejná jako dosud … </a:t>
            </a:r>
            <a:endParaRPr lang="cs-CZ" sz="28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1861962" y="6198914"/>
            <a:ext cx="184731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endParaRPr lang="cs-CZ" sz="2400" dirty="0"/>
          </a:p>
        </p:txBody>
      </p:sp>
    </p:spTree>
    <p:extLst>
      <p:ext uri="{BB962C8B-B14F-4D97-AF65-F5344CB8AC3E}">
        <p14:creationId xmlns:p14="http://schemas.microsoft.com/office/powerpoint/2010/main" val="200074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42130" t="14531" r="21204" b="6763"/>
          <a:stretch/>
        </p:blipFill>
        <p:spPr>
          <a:xfrm>
            <a:off x="1236131" y="8281"/>
            <a:ext cx="5948440" cy="6849718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2074420" y="6300987"/>
            <a:ext cx="208593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Dyje, jez Bulhary</a:t>
            </a:r>
            <a:endParaRPr lang="cs-CZ" b="1" dirty="0"/>
          </a:p>
        </p:txBody>
      </p:sp>
      <p:cxnSp>
        <p:nvCxnSpPr>
          <p:cNvPr id="6" name="Přímá spojnice se šipkou 5"/>
          <p:cNvCxnSpPr/>
          <p:nvPr/>
        </p:nvCxnSpPr>
        <p:spPr>
          <a:xfrm flipV="1">
            <a:off x="4904088" y="3490710"/>
            <a:ext cx="592360" cy="3051811"/>
          </a:xfrm>
          <a:prstGeom prst="straightConnector1">
            <a:avLst/>
          </a:prstGeom>
          <a:ln w="50800">
            <a:headEnd type="none"/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ovéPole 7"/>
          <p:cNvSpPr txBox="1"/>
          <p:nvPr/>
        </p:nvSpPr>
        <p:spPr>
          <a:xfrm>
            <a:off x="5807150" y="5535638"/>
            <a:ext cx="107775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230 km</a:t>
            </a:r>
            <a:endParaRPr lang="cs-CZ" b="1" dirty="0"/>
          </a:p>
        </p:txBody>
      </p:sp>
      <p:sp>
        <p:nvSpPr>
          <p:cNvPr id="9" name="TextovéPole 8"/>
          <p:cNvSpPr txBox="1"/>
          <p:nvPr/>
        </p:nvSpPr>
        <p:spPr>
          <a:xfrm>
            <a:off x="2824872" y="4704900"/>
            <a:ext cx="2070950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o 1 týden později</a:t>
            </a:r>
            <a:endParaRPr lang="cs-CZ" b="1" dirty="0"/>
          </a:p>
        </p:txBody>
      </p:sp>
      <p:sp>
        <p:nvSpPr>
          <p:cNvPr id="12" name="TextovéPole 11"/>
          <p:cNvSpPr txBox="1"/>
          <p:nvPr/>
        </p:nvSpPr>
        <p:spPr>
          <a:xfrm>
            <a:off x="5200268" y="2529780"/>
            <a:ext cx="185224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cs-CZ" b="1" dirty="0" smtClean="0"/>
              <a:t>Odra, </a:t>
            </a:r>
            <a:r>
              <a:rPr lang="cs-CZ" b="1" dirty="0" err="1" smtClean="0"/>
              <a:t>jaz</a:t>
            </a:r>
            <a:r>
              <a:rPr lang="cs-CZ" b="1" dirty="0" smtClean="0"/>
              <a:t> </a:t>
            </a:r>
            <a:r>
              <a:rPr lang="cs-CZ" b="1" dirty="0" err="1" smtClean="0"/>
              <a:t>Lipki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5268380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" y="0"/>
            <a:ext cx="9109710" cy="6858000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7" y="612331"/>
            <a:ext cx="7434711" cy="5576033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1215851" y="725492"/>
            <a:ext cx="4826529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/>
              <a:t>Masivní úhyn ryb na Odře 2022</a:t>
            </a:r>
            <a:endParaRPr lang="cs-CZ" sz="2400" b="1" dirty="0"/>
          </a:p>
        </p:txBody>
      </p:sp>
      <p:sp>
        <p:nvSpPr>
          <p:cNvPr id="6" name="Obdélník 5"/>
          <p:cNvSpPr/>
          <p:nvPr/>
        </p:nvSpPr>
        <p:spPr>
          <a:xfrm>
            <a:off x="158970" y="4133557"/>
            <a:ext cx="7189123" cy="193899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000" b="1" dirty="0" smtClean="0"/>
              <a:t>Co Kdy Kde: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360 tun ryb, 33 druhů vč. 15.tis. jeseterů, 80% mortalita, odhad 1025 tun!!!, mlži (60-90% mortalita), plži (nelze zjistit, odhady z fotografií)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27.VII.-30.VIII.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dirty="0" smtClean="0"/>
              <a:t>Odra </a:t>
            </a:r>
            <a:r>
              <a:rPr lang="cs-CZ" sz="2000" dirty="0" err="1" smtClean="0"/>
              <a:t>jaz</a:t>
            </a:r>
            <a:r>
              <a:rPr lang="cs-CZ" sz="2000" dirty="0" smtClean="0"/>
              <a:t> </a:t>
            </a:r>
            <a:r>
              <a:rPr lang="cs-CZ" sz="2000" dirty="0" err="1" smtClean="0"/>
              <a:t>Lipki</a:t>
            </a:r>
            <a:r>
              <a:rPr lang="cs-CZ" sz="2000" dirty="0" smtClean="0"/>
              <a:t> – </a:t>
            </a:r>
            <a:r>
              <a:rPr lang="cs-CZ" sz="2000" dirty="0" err="1" smtClean="0"/>
              <a:t>Gryfino</a:t>
            </a:r>
            <a:r>
              <a:rPr lang="cs-CZ" sz="2000" dirty="0" smtClean="0"/>
              <a:t> (510 </a:t>
            </a:r>
            <a:r>
              <a:rPr lang="cs-CZ" sz="2000" dirty="0"/>
              <a:t>km)</a:t>
            </a:r>
          </a:p>
        </p:txBody>
      </p:sp>
    </p:spTree>
    <p:extLst>
      <p:ext uri="{BB962C8B-B14F-4D97-AF65-F5344CB8AC3E}">
        <p14:creationId xmlns:p14="http://schemas.microsoft.com/office/powerpoint/2010/main" val="166751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19201" t="18404" r="29169" b="9270"/>
          <a:stretch/>
        </p:blipFill>
        <p:spPr>
          <a:xfrm>
            <a:off x="0" y="0"/>
            <a:ext cx="9125712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562856" y="217714"/>
            <a:ext cx="4376056" cy="2677656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400" b="1" dirty="0"/>
              <a:t>30/6 – </a:t>
            </a:r>
            <a:r>
              <a:rPr lang="cs-CZ" sz="2400" b="1" dirty="0" smtClean="0"/>
              <a:t>14/7/2023</a:t>
            </a:r>
          </a:p>
          <a:p>
            <a:r>
              <a:rPr lang="cs-CZ" sz="2400" dirty="0" smtClean="0"/>
              <a:t>820 km pádlem</a:t>
            </a:r>
          </a:p>
          <a:p>
            <a:endParaRPr lang="cs-CZ" sz="1200" dirty="0" smtClean="0"/>
          </a:p>
          <a:p>
            <a:r>
              <a:rPr lang="cs-CZ" dirty="0" smtClean="0"/>
              <a:t>Není nad vlastní zkušenost: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Vidět </a:t>
            </a:r>
            <a:r>
              <a:rPr lang="cs-CZ" dirty="0" err="1" smtClean="0"/>
              <a:t>hydromorfologický</a:t>
            </a:r>
            <a:r>
              <a:rPr lang="cs-CZ" dirty="0" smtClean="0"/>
              <a:t> stav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Změřit zdroje salinity</a:t>
            </a:r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Pochopit vektor </a:t>
            </a:r>
            <a:r>
              <a:rPr lang="cs-CZ" i="1" dirty="0" err="1" smtClean="0"/>
              <a:t>Prymnesium</a:t>
            </a:r>
            <a:r>
              <a:rPr lang="cs-CZ" i="1" dirty="0" smtClean="0"/>
              <a:t> </a:t>
            </a:r>
            <a:r>
              <a:rPr lang="cs-CZ" i="1" dirty="0" err="1" smtClean="0"/>
              <a:t>parvum</a:t>
            </a:r>
            <a:endParaRPr lang="cs-CZ" dirty="0" smtClean="0"/>
          </a:p>
          <a:p>
            <a:pPr marL="342900" indent="-342900">
              <a:buFont typeface="+mj-lt"/>
              <a:buAutoNum type="arabicPeriod"/>
            </a:pPr>
            <a:r>
              <a:rPr lang="cs-CZ" dirty="0" smtClean="0"/>
              <a:t>Hrozí průnik do ČR?</a:t>
            </a:r>
            <a:endParaRPr lang="en-GB" dirty="0" smtClean="0"/>
          </a:p>
          <a:p>
            <a:r>
              <a:rPr lang="cs-CZ" dirty="0" smtClean="0">
                <a:solidFill>
                  <a:srgbClr val="FF0000"/>
                </a:solidFill>
              </a:rPr>
              <a:t>(TP </a:t>
            </a:r>
            <a:r>
              <a:rPr lang="en-GB" dirty="0" smtClean="0">
                <a:solidFill>
                  <a:srgbClr val="FF0000"/>
                </a:solidFill>
              </a:rPr>
              <a:t>&gt; 0,035 mg/L </a:t>
            </a:r>
            <a:r>
              <a:rPr lang="cs-CZ" dirty="0" smtClean="0">
                <a:solidFill>
                  <a:srgbClr val="FF0000"/>
                </a:solidFill>
              </a:rPr>
              <a:t>&amp;</a:t>
            </a:r>
            <a:r>
              <a:rPr lang="en-GB" dirty="0" smtClean="0">
                <a:solidFill>
                  <a:srgbClr val="FF0000"/>
                </a:solidFill>
              </a:rPr>
              <a:t> cond. &gt; 1500 </a:t>
            </a:r>
            <a:r>
              <a:rPr lang="en-GB" dirty="0" err="1" smtClean="0">
                <a:solidFill>
                  <a:srgbClr val="FF0000"/>
                </a:solidFill>
                <a:latin typeface="Symbol" panose="05050102010706020507" pitchFamily="18" charset="2"/>
              </a:rPr>
              <a:t>m</a:t>
            </a:r>
            <a:r>
              <a:rPr lang="en-GB" dirty="0" err="1" smtClean="0">
                <a:solidFill>
                  <a:srgbClr val="FF0000"/>
                </a:solidFill>
              </a:rPr>
              <a:t>S</a:t>
            </a:r>
            <a:r>
              <a:rPr lang="en-GB" dirty="0" smtClean="0">
                <a:solidFill>
                  <a:srgbClr val="FF0000"/>
                </a:solidFill>
              </a:rPr>
              <a:t>/cm</a:t>
            </a:r>
            <a:r>
              <a:rPr lang="cs-CZ" dirty="0" smtClean="0">
                <a:solidFill>
                  <a:srgbClr val="FF0000"/>
                </a:solidFill>
              </a:rPr>
              <a:t>)</a:t>
            </a:r>
            <a:endParaRPr lang="cs-CZ" dirty="0">
              <a:solidFill>
                <a:srgbClr val="FF0000"/>
              </a:solidFill>
            </a:endParaRPr>
          </a:p>
        </p:txBody>
      </p:sp>
      <p:sp>
        <p:nvSpPr>
          <p:cNvPr id="4" name="Obdélník 3"/>
          <p:cNvSpPr/>
          <p:nvPr/>
        </p:nvSpPr>
        <p:spPr>
          <a:xfrm>
            <a:off x="353289" y="5952946"/>
            <a:ext cx="4987637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400" dirty="0" smtClean="0"/>
              <a:t>LG </a:t>
            </a:r>
            <a:r>
              <a:rPr lang="cs-CZ" sz="2400" dirty="0" err="1" smtClean="0"/>
              <a:t>Svinov</a:t>
            </a:r>
            <a:r>
              <a:rPr lang="cs-CZ" sz="2400" dirty="0" smtClean="0"/>
              <a:t> = 2,06 </a:t>
            </a:r>
            <a:r>
              <a:rPr lang="cs-CZ" sz="2400" dirty="0"/>
              <a:t>m³/s</a:t>
            </a:r>
            <a:endParaRPr lang="cs-CZ" sz="2400" dirty="0" smtClean="0"/>
          </a:p>
          <a:p>
            <a:r>
              <a:rPr lang="cs-CZ" sz="2400" dirty="0" smtClean="0"/>
              <a:t>LG </a:t>
            </a:r>
            <a:r>
              <a:rPr lang="cs-CZ" sz="2400" dirty="0" err="1" smtClean="0"/>
              <a:t>Hohensaaten-Finow</a:t>
            </a:r>
            <a:r>
              <a:rPr lang="cs-CZ" sz="2400" dirty="0" smtClean="0"/>
              <a:t> = </a:t>
            </a:r>
            <a:r>
              <a:rPr lang="cs-CZ" sz="2400" dirty="0"/>
              <a:t>183 m³/s </a:t>
            </a:r>
          </a:p>
        </p:txBody>
      </p:sp>
    </p:spTree>
    <p:extLst>
      <p:ext uri="{BB962C8B-B14F-4D97-AF65-F5344CB8AC3E}">
        <p14:creationId xmlns:p14="http://schemas.microsoft.com/office/powerpoint/2010/main" val="31927830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853166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853166" y="436479"/>
            <a:ext cx="429083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2400" b="1" dirty="0" smtClean="0"/>
              <a:t>236 měření vodivost</a:t>
            </a:r>
          </a:p>
          <a:p>
            <a:r>
              <a:rPr lang="cs-CZ" sz="2400" b="1" dirty="0" smtClean="0"/>
              <a:t>přítoky:</a:t>
            </a:r>
          </a:p>
          <a:p>
            <a:r>
              <a:rPr lang="cs-CZ" sz="2400" b="1" dirty="0" smtClean="0"/>
              <a:t>28 levostranných </a:t>
            </a:r>
          </a:p>
          <a:p>
            <a:r>
              <a:rPr lang="cs-CZ" sz="2400" b="1" dirty="0" smtClean="0"/>
              <a:t>36 pravostranných </a:t>
            </a:r>
          </a:p>
        </p:txBody>
      </p:sp>
      <p:sp>
        <p:nvSpPr>
          <p:cNvPr id="5" name="Rovnoramenný trojúhelník 4"/>
          <p:cNvSpPr/>
          <p:nvPr/>
        </p:nvSpPr>
        <p:spPr>
          <a:xfrm>
            <a:off x="7684655" y="1283855"/>
            <a:ext cx="249381" cy="258618"/>
          </a:xfrm>
          <a:prstGeom prst="triangle">
            <a:avLst/>
          </a:prstGeom>
          <a:solidFill>
            <a:srgbClr val="92D05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6" name="Obdélník 5"/>
          <p:cNvSpPr/>
          <p:nvPr/>
        </p:nvSpPr>
        <p:spPr>
          <a:xfrm>
            <a:off x="7684655" y="1653309"/>
            <a:ext cx="249381" cy="258618"/>
          </a:xfrm>
          <a:prstGeom prst="rect">
            <a:avLst/>
          </a:prstGeom>
          <a:solidFill>
            <a:srgbClr val="FF0000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157925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ovéPole 5"/>
          <p:cNvSpPr txBox="1"/>
          <p:nvPr/>
        </p:nvSpPr>
        <p:spPr>
          <a:xfrm>
            <a:off x="817687" y="209981"/>
            <a:ext cx="174438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Výsledky</a:t>
            </a:r>
            <a:endParaRPr lang="cs-CZ" sz="2800" b="1" dirty="0"/>
          </a:p>
        </p:txBody>
      </p:sp>
      <p:grpSp>
        <p:nvGrpSpPr>
          <p:cNvPr id="2" name="Skupina 1"/>
          <p:cNvGrpSpPr/>
          <p:nvPr/>
        </p:nvGrpSpPr>
        <p:grpSpPr>
          <a:xfrm>
            <a:off x="30086" y="993437"/>
            <a:ext cx="9083827" cy="4871126"/>
            <a:chOff x="30086" y="993437"/>
            <a:chExt cx="9083827" cy="4871126"/>
          </a:xfrm>
        </p:grpSpPr>
        <p:pic>
          <p:nvPicPr>
            <p:cNvPr id="7" name="Obrázek 6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0086" y="993437"/>
              <a:ext cx="9083827" cy="4871126"/>
            </a:xfrm>
            <a:prstGeom prst="rect">
              <a:avLst/>
            </a:prstGeom>
          </p:spPr>
        </p:pic>
        <p:cxnSp>
          <p:nvCxnSpPr>
            <p:cNvPr id="9" name="Přímá spojnice se šipkou 8"/>
            <p:cNvCxnSpPr/>
            <p:nvPr/>
          </p:nvCxnSpPr>
          <p:spPr>
            <a:xfrm>
              <a:off x="1287543" y="3467439"/>
              <a:ext cx="0" cy="103909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1" name="TextovéPole 10"/>
            <p:cNvSpPr txBox="1"/>
            <p:nvPr/>
          </p:nvSpPr>
          <p:spPr>
            <a:xfrm>
              <a:off x="914403" y="3098107"/>
              <a:ext cx="8515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CZ/PL</a:t>
              </a:r>
              <a:endParaRPr lang="cs-CZ" b="1" dirty="0"/>
            </a:p>
          </p:txBody>
        </p:sp>
        <p:cxnSp>
          <p:nvCxnSpPr>
            <p:cNvPr id="12" name="Přímá spojnice se šipkou 11"/>
            <p:cNvCxnSpPr/>
            <p:nvPr/>
          </p:nvCxnSpPr>
          <p:spPr>
            <a:xfrm>
              <a:off x="6180149" y="3467439"/>
              <a:ext cx="0" cy="1039091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sp>
          <p:nvSpPr>
            <p:cNvPr id="13" name="TextovéPole 12"/>
            <p:cNvSpPr txBox="1"/>
            <p:nvPr/>
          </p:nvSpPr>
          <p:spPr>
            <a:xfrm>
              <a:off x="5824923" y="3098107"/>
              <a:ext cx="7104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cs-CZ" b="1" dirty="0" smtClean="0"/>
                <a:t>PL/D</a:t>
              </a:r>
              <a:endParaRPr lang="cs-CZ" b="1" dirty="0"/>
            </a:p>
          </p:txBody>
        </p:sp>
      </p:grpSp>
    </p:spTree>
    <p:extLst>
      <p:ext uri="{BB962C8B-B14F-4D97-AF65-F5344CB8AC3E}">
        <p14:creationId xmlns:p14="http://schemas.microsoft.com/office/powerpoint/2010/main" val="27302077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18" y="3318164"/>
            <a:ext cx="4719781" cy="3539836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1846385" y="3429000"/>
            <a:ext cx="2708030" cy="272561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90593" cy="3592945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4218" y="0"/>
            <a:ext cx="4719781" cy="353983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4255"/>
            <a:ext cx="4846010" cy="3634508"/>
          </a:xfrm>
          <a:prstGeom prst="rect">
            <a:avLst/>
          </a:prstGeom>
        </p:spPr>
      </p:pic>
      <p:sp>
        <p:nvSpPr>
          <p:cNvPr id="9" name="Obdélník 8"/>
          <p:cNvSpPr/>
          <p:nvPr/>
        </p:nvSpPr>
        <p:spPr>
          <a:xfrm>
            <a:off x="4591429" y="62346"/>
            <a:ext cx="4623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b="1" dirty="0" smtClean="0"/>
              <a:t>Opava</a:t>
            </a:r>
            <a:r>
              <a:rPr lang="cs-CZ" dirty="0" smtClean="0"/>
              <a:t>: </a:t>
            </a:r>
            <a:r>
              <a:rPr lang="pt-BR" dirty="0" smtClean="0"/>
              <a:t>302</a:t>
            </a:r>
            <a:r>
              <a:rPr lang="cs-CZ" dirty="0" smtClean="0"/>
              <a:t> </a:t>
            </a:r>
            <a:r>
              <a:rPr lang="pt-BR" dirty="0" smtClean="0"/>
              <a:t>µS/cm</a:t>
            </a:r>
            <a:r>
              <a:rPr lang="cs-CZ" dirty="0" smtClean="0"/>
              <a:t>; </a:t>
            </a:r>
            <a:r>
              <a:rPr lang="pt-BR" dirty="0" smtClean="0"/>
              <a:t>22,2</a:t>
            </a:r>
            <a:r>
              <a:rPr lang="cs-CZ" dirty="0" smtClean="0"/>
              <a:t> </a:t>
            </a:r>
            <a:r>
              <a:rPr lang="pt-BR" dirty="0" smtClean="0"/>
              <a:t>°C</a:t>
            </a:r>
            <a:r>
              <a:rPr lang="cs-CZ" dirty="0"/>
              <a:t>; Q = 5,24 m³/s </a:t>
            </a:r>
            <a:endParaRPr lang="pt-BR" dirty="0"/>
          </a:p>
        </p:txBody>
      </p:sp>
      <p:sp>
        <p:nvSpPr>
          <p:cNvPr id="12" name="Obdélník 11"/>
          <p:cNvSpPr/>
          <p:nvPr/>
        </p:nvSpPr>
        <p:spPr>
          <a:xfrm>
            <a:off x="16988" y="2708748"/>
            <a:ext cx="48013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b="1" dirty="0">
                <a:solidFill>
                  <a:schemeClr val="bg1"/>
                </a:solidFill>
              </a:rPr>
              <a:t>Odra</a:t>
            </a:r>
            <a:r>
              <a:rPr lang="pl-PL" dirty="0">
                <a:solidFill>
                  <a:schemeClr val="bg1"/>
                </a:solidFill>
              </a:rPr>
              <a:t> </a:t>
            </a:r>
            <a:r>
              <a:rPr lang="pl-PL" dirty="0" smtClean="0">
                <a:solidFill>
                  <a:schemeClr val="bg1"/>
                </a:solidFill>
              </a:rPr>
              <a:t>: 461 µS/cm; 21,5 </a:t>
            </a:r>
            <a:r>
              <a:rPr lang="pl-PL" dirty="0">
                <a:solidFill>
                  <a:schemeClr val="bg1"/>
                </a:solidFill>
              </a:rPr>
              <a:t>°</a:t>
            </a:r>
            <a:r>
              <a:rPr lang="pl-PL" dirty="0" smtClean="0">
                <a:solidFill>
                  <a:schemeClr val="bg1"/>
                </a:solidFill>
              </a:rPr>
              <a:t>C; </a:t>
            </a:r>
            <a:r>
              <a:rPr lang="pl-PL" dirty="0">
                <a:solidFill>
                  <a:schemeClr val="bg1"/>
                </a:solidFill>
              </a:rPr>
              <a:t>Q = 2,06 </a:t>
            </a:r>
            <a:r>
              <a:rPr lang="pl-PL" dirty="0" smtClean="0">
                <a:solidFill>
                  <a:schemeClr val="bg1"/>
                </a:solidFill>
              </a:rPr>
              <a:t>m³/s</a:t>
            </a:r>
            <a:r>
              <a:rPr lang="pl-PL" dirty="0">
                <a:solidFill>
                  <a:schemeClr val="bg1"/>
                </a:solidFill>
              </a:rPr>
              <a:t>	</a:t>
            </a:r>
          </a:p>
        </p:txBody>
      </p:sp>
      <p:sp>
        <p:nvSpPr>
          <p:cNvPr id="14" name="Obdélník 13"/>
          <p:cNvSpPr/>
          <p:nvPr/>
        </p:nvSpPr>
        <p:spPr>
          <a:xfrm>
            <a:off x="-50800" y="3291701"/>
            <a:ext cx="50892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 smtClean="0"/>
              <a:t>Ostravice</a:t>
            </a:r>
            <a:r>
              <a:rPr lang="cs-CZ" b="1" dirty="0" smtClean="0"/>
              <a:t>:</a:t>
            </a:r>
            <a:r>
              <a:rPr lang="pt-BR" b="1" dirty="0" smtClean="0"/>
              <a:t> </a:t>
            </a:r>
            <a:r>
              <a:rPr lang="pt-BR" dirty="0" smtClean="0"/>
              <a:t>1019</a:t>
            </a:r>
            <a:r>
              <a:rPr lang="cs-CZ" dirty="0" smtClean="0"/>
              <a:t> </a:t>
            </a:r>
            <a:r>
              <a:rPr lang="pt-BR" dirty="0" smtClean="0"/>
              <a:t>µS/cm</a:t>
            </a:r>
            <a:r>
              <a:rPr lang="cs-CZ" dirty="0" smtClean="0"/>
              <a:t>; </a:t>
            </a:r>
            <a:r>
              <a:rPr lang="pt-BR" dirty="0" smtClean="0"/>
              <a:t>22,7</a:t>
            </a:r>
            <a:r>
              <a:rPr lang="cs-CZ" dirty="0" smtClean="0"/>
              <a:t> </a:t>
            </a:r>
            <a:r>
              <a:rPr lang="pt-BR" dirty="0" smtClean="0"/>
              <a:t>°C</a:t>
            </a:r>
            <a:r>
              <a:rPr lang="cs-CZ" dirty="0"/>
              <a:t>; Q = 4,01 m³/s </a:t>
            </a:r>
            <a:endParaRPr lang="pt-BR" b="1" dirty="0"/>
          </a:p>
        </p:txBody>
      </p:sp>
      <p:sp>
        <p:nvSpPr>
          <p:cNvPr id="16" name="Obdélník 15"/>
          <p:cNvSpPr/>
          <p:nvPr/>
        </p:nvSpPr>
        <p:spPr>
          <a:xfrm>
            <a:off x="4841218" y="6421528"/>
            <a:ext cx="430278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b="1" dirty="0" smtClean="0">
                <a:solidFill>
                  <a:schemeClr val="bg1"/>
                </a:solidFill>
              </a:rPr>
              <a:t>Olše: </a:t>
            </a:r>
            <a:r>
              <a:rPr lang="cs-CZ" dirty="0" smtClean="0">
                <a:solidFill>
                  <a:schemeClr val="bg1"/>
                </a:solidFill>
              </a:rPr>
              <a:t>904 µS/cm; 20,2 °</a:t>
            </a:r>
            <a:r>
              <a:rPr lang="cs-CZ" dirty="0">
                <a:solidFill>
                  <a:schemeClr val="bg1"/>
                </a:solidFill>
              </a:rPr>
              <a:t>C; Q = 8,3 m³/s </a:t>
            </a:r>
            <a:endParaRPr lang="cs-CZ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22222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Obdélník 3"/>
          <p:cNvSpPr/>
          <p:nvPr/>
        </p:nvSpPr>
        <p:spPr>
          <a:xfrm>
            <a:off x="3268255" y="353352"/>
            <a:ext cx="5229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/>
              <a:t>Bohumínská </a:t>
            </a:r>
            <a:r>
              <a:rPr lang="cs-CZ" dirty="0" smtClean="0"/>
              <a:t>stružka a </a:t>
            </a:r>
            <a:r>
              <a:rPr lang="pt-BR" dirty="0" smtClean="0"/>
              <a:t>silné </a:t>
            </a:r>
            <a:r>
              <a:rPr lang="pt-BR" dirty="0"/>
              <a:t>fekální </a:t>
            </a:r>
            <a:r>
              <a:rPr lang="pt-BR" dirty="0" smtClean="0"/>
              <a:t>znečištění</a:t>
            </a:r>
            <a:r>
              <a:rPr lang="cs-CZ" dirty="0" smtClean="0"/>
              <a:t>!</a:t>
            </a:r>
          </a:p>
          <a:p>
            <a:r>
              <a:rPr lang="cs-CZ" dirty="0" smtClean="0"/>
              <a:t>Tak se loučí Česká republika …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887661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" y="0"/>
            <a:ext cx="9109710" cy="68580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145" y="628650"/>
            <a:ext cx="7467600" cy="5600700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459510" y="725492"/>
            <a:ext cx="4582870" cy="46166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cs-CZ" sz="2400" b="1" dirty="0" smtClean="0"/>
              <a:t>Masivní úhyn ryb na Dyji 2022</a:t>
            </a:r>
            <a:endParaRPr lang="cs-CZ" sz="2400" b="1" dirty="0"/>
          </a:p>
        </p:txBody>
      </p:sp>
      <p:sp>
        <p:nvSpPr>
          <p:cNvPr id="8" name="Obdélník 7"/>
          <p:cNvSpPr/>
          <p:nvPr/>
        </p:nvSpPr>
        <p:spPr>
          <a:xfrm>
            <a:off x="246795" y="3802172"/>
            <a:ext cx="7008300" cy="224676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cs-CZ" sz="2400" b="1" dirty="0" smtClean="0"/>
              <a:t>Co Kdy Kde: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41,6 tun, 26 druhů, 10-200 cm ryb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3 vlny 19.VII.-14.VIII. 2022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400" dirty="0" smtClean="0"/>
              <a:t>Dyje VD Nové Mlýny III – Břeclav (</a:t>
            </a:r>
            <a:r>
              <a:rPr lang="cs-CZ" sz="2400" dirty="0"/>
              <a:t>20 km</a:t>
            </a:r>
            <a:r>
              <a:rPr lang="cs-CZ" sz="2400" dirty="0" smtClean="0"/>
              <a:t>)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cs-CZ" sz="2400" dirty="0" smtClean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sz="2000" b="1" dirty="0">
                <a:solidFill>
                  <a:srgbClr val="FF0000"/>
                </a:solidFill>
              </a:rPr>
              <a:t>Už </a:t>
            </a:r>
            <a:r>
              <a:rPr lang="cs-CZ" sz="2000" b="1" dirty="0" smtClean="0">
                <a:solidFill>
                  <a:srgbClr val="FF0000"/>
                </a:solidFill>
              </a:rPr>
              <a:t>3. úhyn </a:t>
            </a:r>
            <a:r>
              <a:rPr lang="cs-CZ" sz="2000" b="1" dirty="0">
                <a:solidFill>
                  <a:srgbClr val="FF0000"/>
                </a:solidFill>
              </a:rPr>
              <a:t>za 10 let </a:t>
            </a:r>
            <a:r>
              <a:rPr lang="cs-CZ" sz="2000" b="1" dirty="0" smtClean="0">
                <a:solidFill>
                  <a:srgbClr val="FF0000"/>
                </a:solidFill>
              </a:rPr>
              <a:t>(2013</a:t>
            </a:r>
            <a:r>
              <a:rPr lang="cs-CZ" sz="2000" b="1" dirty="0">
                <a:solidFill>
                  <a:srgbClr val="FF0000"/>
                </a:solidFill>
              </a:rPr>
              <a:t>, 2018 a </a:t>
            </a:r>
            <a:r>
              <a:rPr lang="cs-CZ" sz="2000" b="1" dirty="0" smtClean="0">
                <a:solidFill>
                  <a:srgbClr val="FF0000"/>
                </a:solidFill>
              </a:rPr>
              <a:t>2022;</a:t>
            </a:r>
            <a:r>
              <a:rPr lang="cs-CZ" sz="2000" dirty="0" smtClean="0"/>
              <a:t> </a:t>
            </a:r>
            <a:r>
              <a:rPr lang="cs-CZ" sz="2000" b="1" dirty="0" smtClean="0">
                <a:solidFill>
                  <a:srgbClr val="FF0000"/>
                </a:solidFill>
              </a:rPr>
              <a:t>10 </a:t>
            </a:r>
            <a:r>
              <a:rPr lang="cs-CZ" sz="2000" b="1" dirty="0">
                <a:solidFill>
                  <a:srgbClr val="FF0000"/>
                </a:solidFill>
              </a:rPr>
              <a:t>t; ?; 41,6 t</a:t>
            </a:r>
            <a:r>
              <a:rPr lang="cs-CZ" sz="2000" b="1" dirty="0" smtClean="0">
                <a:solidFill>
                  <a:srgbClr val="FF0000"/>
                </a:solidFill>
              </a:rPr>
              <a:t>)</a:t>
            </a:r>
            <a:endParaRPr lang="cs-CZ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03754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499486" y="195496"/>
            <a:ext cx="8148384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 smtClean="0"/>
              <a:t>Bublající solanka v celé šíři koryta, 51 trysek automaticky “směšovací rovnice“</a:t>
            </a:r>
          </a:p>
          <a:p>
            <a:pPr algn="ctr"/>
            <a:r>
              <a:rPr lang="cs-CZ" b="1" dirty="0">
                <a:solidFill>
                  <a:srgbClr val="FF0000"/>
                </a:solidFill>
              </a:rPr>
              <a:t>2082 </a:t>
            </a:r>
            <a:r>
              <a:rPr lang="cs-CZ" b="1" dirty="0" smtClean="0">
                <a:solidFill>
                  <a:srgbClr val="FF0000"/>
                </a:solidFill>
              </a:rPr>
              <a:t>µS/cm, rok poté!!!</a:t>
            </a:r>
            <a:endParaRPr lang="cs-CZ" b="1" dirty="0">
              <a:solidFill>
                <a:srgbClr val="FF0000"/>
              </a:solidFill>
            </a:endParaRPr>
          </a:p>
          <a:p>
            <a:pPr algn="ctr"/>
            <a:r>
              <a:rPr lang="cs-CZ" dirty="0" smtClean="0"/>
              <a:t>železniční </a:t>
            </a:r>
            <a:r>
              <a:rPr lang="cs-CZ" dirty="0"/>
              <a:t>most </a:t>
            </a:r>
            <a:r>
              <a:rPr lang="cs-CZ" dirty="0" err="1" smtClean="0"/>
              <a:t>Olza</a:t>
            </a:r>
            <a:r>
              <a:rPr lang="cs-CZ" dirty="0" smtClean="0"/>
              <a:t> (r.km 28,6)</a:t>
            </a:r>
          </a:p>
        </p:txBody>
      </p:sp>
      <p:sp>
        <p:nvSpPr>
          <p:cNvPr id="4" name="Obdélník 3"/>
          <p:cNvSpPr/>
          <p:nvPr/>
        </p:nvSpPr>
        <p:spPr>
          <a:xfrm>
            <a:off x="4989060" y="6359958"/>
            <a:ext cx="36600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cs-CZ" dirty="0" smtClean="0"/>
              <a:t>Tak vítá Polsko … hasiči na břehu</a:t>
            </a:r>
          </a:p>
        </p:txBody>
      </p:sp>
    </p:spTree>
    <p:extLst>
      <p:ext uri="{BB962C8B-B14F-4D97-AF65-F5344CB8AC3E}">
        <p14:creationId xmlns:p14="http://schemas.microsoft.com/office/powerpoint/2010/main" val="10235118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5" y="0"/>
            <a:ext cx="4746175" cy="355963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397825" cy="329836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97828" y="3298370"/>
            <a:ext cx="4746172" cy="3559629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1" y="144921"/>
            <a:ext cx="31242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b="1" dirty="0"/>
              <a:t> </a:t>
            </a:r>
            <a:r>
              <a:rPr lang="pt-BR" b="1" dirty="0" smtClean="0"/>
              <a:t>Sumina/Ruda</a:t>
            </a:r>
            <a:r>
              <a:rPr lang="cs-CZ" b="1" dirty="0" smtClean="0"/>
              <a:t> </a:t>
            </a:r>
            <a:r>
              <a:rPr lang="cs-CZ" dirty="0" smtClean="0"/>
              <a:t>(r.km </a:t>
            </a:r>
            <a:r>
              <a:rPr lang="pt-BR" dirty="0" smtClean="0"/>
              <a:t>65,3</a:t>
            </a:r>
            <a:r>
              <a:rPr lang="cs-CZ" dirty="0" smtClean="0"/>
              <a:t>)</a:t>
            </a:r>
          </a:p>
          <a:p>
            <a:r>
              <a:rPr lang="pt-BR" dirty="0" smtClean="0"/>
              <a:t>3550</a:t>
            </a:r>
            <a:r>
              <a:rPr lang="cs-CZ" dirty="0" smtClean="0"/>
              <a:t> </a:t>
            </a:r>
            <a:r>
              <a:rPr lang="pt-BR" dirty="0" smtClean="0"/>
              <a:t>µS/cm</a:t>
            </a:r>
            <a:r>
              <a:rPr lang="cs-CZ" dirty="0" smtClean="0"/>
              <a:t>;  </a:t>
            </a:r>
            <a:r>
              <a:rPr lang="pt-BR" dirty="0" smtClean="0"/>
              <a:t>21,4</a:t>
            </a:r>
            <a:r>
              <a:rPr lang="cs-CZ" dirty="0" smtClean="0"/>
              <a:t> </a:t>
            </a:r>
            <a:r>
              <a:rPr lang="pt-BR" dirty="0" smtClean="0"/>
              <a:t>°C</a:t>
            </a:r>
            <a:endParaRPr lang="pt-BR" dirty="0"/>
          </a:p>
        </p:txBody>
      </p:sp>
      <p:sp>
        <p:nvSpPr>
          <p:cNvPr id="6" name="Obdélník 5"/>
          <p:cNvSpPr/>
          <p:nvPr/>
        </p:nvSpPr>
        <p:spPr>
          <a:xfrm>
            <a:off x="5725886" y="3399749"/>
            <a:ext cx="255814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b="1" dirty="0" smtClean="0"/>
              <a:t>Bierawka </a:t>
            </a:r>
            <a:r>
              <a:rPr lang="pl-PL" dirty="0" smtClean="0"/>
              <a:t>(r.km 81,5)</a:t>
            </a:r>
            <a:endParaRPr lang="pl-PL" b="1" dirty="0"/>
          </a:p>
          <a:p>
            <a:r>
              <a:rPr lang="pl-PL" dirty="0" smtClean="0"/>
              <a:t>10.890 µS/cm; 20,9 °C</a:t>
            </a:r>
            <a:endParaRPr lang="pl-PL" dirty="0"/>
          </a:p>
        </p:txBody>
      </p:sp>
      <p:sp>
        <p:nvSpPr>
          <p:cNvPr id="7" name="Obdélník 6"/>
          <p:cNvSpPr/>
          <p:nvPr/>
        </p:nvSpPr>
        <p:spPr>
          <a:xfrm>
            <a:off x="7372870" y="144921"/>
            <a:ext cx="139012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Ulva</a:t>
            </a:r>
            <a:r>
              <a:rPr lang="cs-CZ" dirty="0">
                <a:solidFill>
                  <a:schemeClr val="bg1"/>
                </a:solidFill>
              </a:rPr>
              <a:t> </a:t>
            </a:r>
            <a:r>
              <a:rPr lang="cs-CZ" dirty="0" err="1">
                <a:solidFill>
                  <a:schemeClr val="bg1"/>
                </a:solidFill>
              </a:rPr>
              <a:t>pilifera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8" name="Obdélník 7"/>
          <p:cNvSpPr/>
          <p:nvPr/>
        </p:nvSpPr>
        <p:spPr>
          <a:xfrm>
            <a:off x="0" y="3889859"/>
            <a:ext cx="4608945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sz="1600" dirty="0" err="1" smtClean="0"/>
              <a:t>Kłodnica</a:t>
            </a:r>
            <a:r>
              <a:rPr lang="cs-CZ" sz="1600" dirty="0" smtClean="0"/>
              <a:t> (</a:t>
            </a:r>
            <a:r>
              <a:rPr lang="pl-PL" sz="1600" dirty="0"/>
              <a:t>r.km </a:t>
            </a:r>
            <a:r>
              <a:rPr lang="cs-CZ" sz="1600" dirty="0" smtClean="0"/>
              <a:t>91,5): 3850 µS/cm; 19,3 °C</a:t>
            </a:r>
          </a:p>
          <a:p>
            <a:r>
              <a:rPr lang="cs-CZ" sz="1600" dirty="0" err="1"/>
              <a:t>Kanał</a:t>
            </a:r>
            <a:r>
              <a:rPr lang="cs-CZ" sz="1600" dirty="0"/>
              <a:t> </a:t>
            </a:r>
            <a:r>
              <a:rPr lang="cs-CZ" sz="1600" dirty="0" err="1"/>
              <a:t>Kłodnicki</a:t>
            </a:r>
            <a:r>
              <a:rPr lang="cs-CZ" sz="1600" dirty="0"/>
              <a:t> </a:t>
            </a:r>
            <a:r>
              <a:rPr lang="cs-CZ" sz="1600" dirty="0" smtClean="0"/>
              <a:t>(</a:t>
            </a:r>
            <a:r>
              <a:rPr lang="pl-PL" sz="1600" dirty="0"/>
              <a:t>r.km </a:t>
            </a:r>
            <a:r>
              <a:rPr lang="cs-CZ" sz="1600" dirty="0" smtClean="0"/>
              <a:t>97): 3300 µS/cm; 20,2 °C</a:t>
            </a:r>
          </a:p>
          <a:p>
            <a:r>
              <a:rPr lang="cs-CZ" sz="1600" dirty="0" err="1"/>
              <a:t>Kanał</a:t>
            </a:r>
            <a:r>
              <a:rPr lang="cs-CZ" sz="1600" dirty="0"/>
              <a:t> </a:t>
            </a:r>
            <a:r>
              <a:rPr lang="cs-CZ" sz="1600" dirty="0" err="1"/>
              <a:t>Gliwicki</a:t>
            </a:r>
            <a:r>
              <a:rPr lang="cs-CZ" sz="1600" dirty="0"/>
              <a:t> </a:t>
            </a:r>
            <a:r>
              <a:rPr lang="cs-CZ" sz="1600" dirty="0" smtClean="0"/>
              <a:t>(</a:t>
            </a:r>
            <a:r>
              <a:rPr lang="pl-PL" sz="1600" dirty="0"/>
              <a:t>r.km </a:t>
            </a:r>
            <a:r>
              <a:rPr lang="cs-CZ" sz="1600" dirty="0" smtClean="0"/>
              <a:t>98): 2590 µS/cm; 21,9 °C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11606423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06" y="-1"/>
            <a:ext cx="4580164" cy="343512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770" y="0"/>
            <a:ext cx="4550229" cy="341267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445328"/>
            <a:ext cx="4550228" cy="34126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0228" y="3412672"/>
            <a:ext cx="4593771" cy="3445328"/>
          </a:xfrm>
          <a:prstGeom prst="rect">
            <a:avLst/>
          </a:prstGeom>
        </p:spPr>
      </p:pic>
      <p:sp>
        <p:nvSpPr>
          <p:cNvPr id="6" name="Obdélník 5"/>
          <p:cNvSpPr/>
          <p:nvPr/>
        </p:nvSpPr>
        <p:spPr>
          <a:xfrm>
            <a:off x="13606" y="3445328"/>
            <a:ext cx="27109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err="1">
                <a:solidFill>
                  <a:schemeClr val="bg1"/>
                </a:solidFill>
              </a:rPr>
              <a:t>Kanał</a:t>
            </a:r>
            <a:r>
              <a:rPr lang="cs-CZ" dirty="0">
                <a:solidFill>
                  <a:schemeClr val="bg1"/>
                </a:solidFill>
              </a:rPr>
              <a:t> Kłodnicki_97,0 km</a:t>
            </a:r>
          </a:p>
        </p:txBody>
      </p:sp>
    </p:spTree>
    <p:extLst>
      <p:ext uri="{BB962C8B-B14F-4D97-AF65-F5344CB8AC3E}">
        <p14:creationId xmlns:p14="http://schemas.microsoft.com/office/powerpoint/2010/main" val="3363224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65764"/>
            <a:ext cx="4256313" cy="319223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256314" cy="3192236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314" y="0"/>
            <a:ext cx="4887686" cy="366576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6314" y="3192234"/>
            <a:ext cx="4887686" cy="3665765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0" y="118789"/>
            <a:ext cx="91440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Právě </a:t>
            </a:r>
            <a:r>
              <a:rPr lang="cs-CZ" dirty="0">
                <a:solidFill>
                  <a:schemeClr val="bg1"/>
                </a:solidFill>
              </a:rPr>
              <a:t>umírající </a:t>
            </a:r>
            <a:r>
              <a:rPr lang="cs-CZ" dirty="0" smtClean="0">
                <a:solidFill>
                  <a:schemeClr val="bg1"/>
                </a:solidFill>
              </a:rPr>
              <a:t>jelec tloušť (r.km 208,0), ještě má </a:t>
            </a:r>
            <a:r>
              <a:rPr lang="cs-CZ" dirty="0" err="1" smtClean="0">
                <a:solidFill>
                  <a:schemeClr val="bg1"/>
                </a:solidFill>
              </a:rPr>
              <a:t>operkulární</a:t>
            </a:r>
            <a:r>
              <a:rPr lang="cs-CZ" dirty="0" smtClean="0">
                <a:solidFill>
                  <a:schemeClr val="bg1"/>
                </a:solidFill>
              </a:rPr>
              <a:t> </a:t>
            </a:r>
            <a:r>
              <a:rPr lang="cs-CZ" dirty="0">
                <a:solidFill>
                  <a:schemeClr val="bg1"/>
                </a:solidFill>
              </a:rPr>
              <a:t>pohyby a po focení jednou tělo v agónii </a:t>
            </a:r>
            <a:r>
              <a:rPr lang="cs-CZ" dirty="0" smtClean="0">
                <a:solidFill>
                  <a:schemeClr val="bg1"/>
                </a:solidFill>
              </a:rPr>
              <a:t>škubne, ale není </a:t>
            </a:r>
            <a:r>
              <a:rPr lang="cs-CZ" dirty="0">
                <a:solidFill>
                  <a:schemeClr val="bg1"/>
                </a:solidFill>
              </a:rPr>
              <a:t>schopen udržet svislou polohu, ani už nehýbe </a:t>
            </a:r>
            <a:r>
              <a:rPr lang="cs-CZ" dirty="0" smtClean="0">
                <a:solidFill>
                  <a:schemeClr val="bg1"/>
                </a:solidFill>
              </a:rPr>
              <a:t>ploutvemi.</a:t>
            </a:r>
            <a:endParaRPr lang="cs-CZ" dirty="0">
              <a:solidFill>
                <a:schemeClr val="bg1"/>
              </a:solidFill>
            </a:endParaRPr>
          </a:p>
        </p:txBody>
      </p:sp>
      <p:sp>
        <p:nvSpPr>
          <p:cNvPr id="6" name="Obdélník 5"/>
          <p:cNvSpPr/>
          <p:nvPr/>
        </p:nvSpPr>
        <p:spPr>
          <a:xfrm>
            <a:off x="0" y="3221220"/>
            <a:ext cx="40799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sz="1600" i="1" dirty="0" err="1">
                <a:latin typeface="arial" panose="020B0604020202020204" pitchFamily="34" charset="0"/>
              </a:rPr>
              <a:t>Squalius</a:t>
            </a:r>
            <a:r>
              <a:rPr lang="cs-CZ" sz="1600" i="1" dirty="0">
                <a:latin typeface="arial" panose="020B0604020202020204" pitchFamily="34" charset="0"/>
              </a:rPr>
              <a:t> </a:t>
            </a:r>
            <a:r>
              <a:rPr lang="cs-CZ" sz="1600" i="1" dirty="0" err="1">
                <a:latin typeface="arial" panose="020B0604020202020204" pitchFamily="34" charset="0"/>
              </a:rPr>
              <a:t>cephalus</a:t>
            </a:r>
            <a:r>
              <a:rPr lang="cs-CZ" sz="1600" i="1" dirty="0">
                <a:latin typeface="arial" panose="020B0604020202020204" pitchFamily="34" charset="0"/>
              </a:rPr>
              <a:t> </a:t>
            </a:r>
            <a:r>
              <a:rPr lang="cs-CZ" sz="1600" dirty="0">
                <a:latin typeface="arial" panose="020B0604020202020204" pitchFamily="34" charset="0"/>
              </a:rPr>
              <a:t>(</a:t>
            </a:r>
            <a:r>
              <a:rPr lang="cs-CZ" sz="1600" dirty="0" err="1">
                <a:latin typeface="arial" panose="020B0604020202020204" pitchFamily="34" charset="0"/>
              </a:rPr>
              <a:t>European</a:t>
            </a:r>
            <a:r>
              <a:rPr lang="cs-CZ" sz="1600" dirty="0">
                <a:latin typeface="arial" panose="020B0604020202020204" pitchFamily="34" charset="0"/>
              </a:rPr>
              <a:t> </a:t>
            </a:r>
            <a:r>
              <a:rPr lang="cs-CZ" sz="1600" dirty="0" err="1" smtClean="0">
                <a:latin typeface="arial" panose="020B0604020202020204" pitchFamily="34" charset="0"/>
              </a:rPr>
              <a:t>chub</a:t>
            </a:r>
            <a:r>
              <a:rPr lang="cs-CZ" sz="1600" dirty="0">
                <a:latin typeface="arial" panose="020B0604020202020204" pitchFamily="34" charset="0"/>
              </a:rPr>
              <a:t>, </a:t>
            </a:r>
            <a:r>
              <a:rPr lang="cs-CZ" sz="1600" dirty="0" err="1">
                <a:latin typeface="arial" panose="020B0604020202020204" pitchFamily="34" charset="0"/>
              </a:rPr>
              <a:t>Döbel</a:t>
            </a:r>
            <a:r>
              <a:rPr lang="cs-CZ" sz="1600" dirty="0">
                <a:latin typeface="arial" panose="020B0604020202020204" pitchFamily="34" charset="0"/>
              </a:rPr>
              <a:t>)</a:t>
            </a:r>
          </a:p>
        </p:txBody>
      </p:sp>
      <p:sp>
        <p:nvSpPr>
          <p:cNvPr id="8" name="Obdélník 7"/>
          <p:cNvSpPr/>
          <p:nvPr/>
        </p:nvSpPr>
        <p:spPr>
          <a:xfrm>
            <a:off x="825795" y="3733861"/>
            <a:ext cx="254428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16. </a:t>
            </a:r>
            <a:r>
              <a:rPr lang="cs-CZ" dirty="0" err="1"/>
              <a:t>Jaz</a:t>
            </a:r>
            <a:r>
              <a:rPr lang="cs-CZ" dirty="0"/>
              <a:t> Lipki_207,1 km</a:t>
            </a:r>
          </a:p>
        </p:txBody>
      </p:sp>
    </p:spTree>
    <p:extLst>
      <p:ext uri="{BB962C8B-B14F-4D97-AF65-F5344CB8AC3E}">
        <p14:creationId xmlns:p14="http://schemas.microsoft.com/office/powerpoint/2010/main" val="2365348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0" y="159388"/>
            <a:ext cx="8940800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ČOV </a:t>
            </a:r>
            <a:r>
              <a:rPr lang="cs-CZ" dirty="0" err="1" smtClean="0"/>
              <a:t>Głogow</a:t>
            </a:r>
            <a:r>
              <a:rPr lang="cs-CZ" dirty="0" smtClean="0"/>
              <a:t> nebo KGHM (r. </a:t>
            </a:r>
            <a:r>
              <a:rPr lang="cs-CZ" dirty="0"/>
              <a:t>km 394,5</a:t>
            </a:r>
            <a:r>
              <a:rPr lang="cs-CZ" dirty="0" smtClean="0"/>
              <a:t>): 2470 µS/cm;  23,8 °</a:t>
            </a:r>
            <a:r>
              <a:rPr lang="cs-CZ" dirty="0"/>
              <a:t>C</a:t>
            </a:r>
          </a:p>
          <a:p>
            <a:endParaRPr lang="cs-CZ" dirty="0" smtClean="0"/>
          </a:p>
          <a:p>
            <a:r>
              <a:rPr lang="cs-CZ" dirty="0" smtClean="0"/>
              <a:t>Již daleko před čistírnou byl cítit intenzivní </a:t>
            </a:r>
            <a:r>
              <a:rPr lang="cs-CZ" dirty="0"/>
              <a:t>zápach zkaženého </a:t>
            </a:r>
            <a:r>
              <a:rPr lang="cs-CZ" dirty="0" smtClean="0"/>
              <a:t>masa!</a:t>
            </a:r>
          </a:p>
          <a:p>
            <a:r>
              <a:rPr lang="cs-CZ" dirty="0" smtClean="0"/>
              <a:t>Povaha „škraloupu“ na hladině se nezměnila, ale kameny mají výrazně bílé lemování … od soli? Časté koupání vysušuje pokožku </a:t>
            </a:r>
            <a:r>
              <a:rPr lang="cs-CZ" dirty="0" smtClean="0">
                <a:sym typeface="Wingdings" panose="05000000000000000000" pitchFamily="2" charset="2"/>
              </a:rPr>
              <a:t></a:t>
            </a:r>
            <a:endParaRPr lang="cs-CZ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3984" r="34661" b="33864"/>
          <a:stretch/>
        </p:blipFill>
        <p:spPr>
          <a:xfrm>
            <a:off x="4094787" y="4414982"/>
            <a:ext cx="5049213" cy="24430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44937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3" r="29879"/>
          <a:stretch/>
        </p:blipFill>
        <p:spPr>
          <a:xfrm>
            <a:off x="3722255" y="3983182"/>
            <a:ext cx="1708727" cy="2874818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487051"/>
            <a:ext cx="3546764" cy="266007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0982" y="4073238"/>
            <a:ext cx="3713017" cy="278476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89" b="20461"/>
          <a:stretch/>
        </p:blipFill>
        <p:spPr>
          <a:xfrm>
            <a:off x="0" y="4147127"/>
            <a:ext cx="3722255" cy="27108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93" b="14235"/>
          <a:stretch/>
        </p:blipFill>
        <p:spPr>
          <a:xfrm>
            <a:off x="0" y="0"/>
            <a:ext cx="3546764" cy="17549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6764" y="0"/>
            <a:ext cx="5597235" cy="4197927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3500794"/>
            <a:ext cx="623760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>
                <a:solidFill>
                  <a:schemeClr val="bg1"/>
                </a:solidFill>
              </a:rPr>
              <a:t>Nejčastěji sumci a zástupci </a:t>
            </a:r>
            <a:r>
              <a:rPr lang="cs-CZ" dirty="0">
                <a:solidFill>
                  <a:schemeClr val="bg1"/>
                </a:solidFill>
              </a:rPr>
              <a:t>čeledi kaprovitých (</a:t>
            </a:r>
            <a:r>
              <a:rPr lang="cs-CZ" dirty="0" err="1" smtClean="0">
                <a:solidFill>
                  <a:schemeClr val="bg1"/>
                </a:solidFill>
              </a:rPr>
              <a:t>Cyprinidae</a:t>
            </a:r>
            <a:r>
              <a:rPr lang="cs-CZ" dirty="0" smtClean="0">
                <a:solidFill>
                  <a:schemeClr val="bg1"/>
                </a:solidFill>
              </a:rPr>
              <a:t>):</a:t>
            </a:r>
          </a:p>
          <a:p>
            <a:r>
              <a:rPr lang="cs-CZ" dirty="0" smtClean="0">
                <a:solidFill>
                  <a:schemeClr val="bg1"/>
                </a:solidFill>
              </a:rPr>
              <a:t>tloušť, parma, cejn, cejnek, plotice</a:t>
            </a:r>
            <a:endParaRPr lang="cs-CZ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430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63" t="24607" r="24670" b="26907"/>
          <a:stretch/>
        </p:blipFill>
        <p:spPr>
          <a:xfrm>
            <a:off x="4562764" y="-3064"/>
            <a:ext cx="4581235" cy="3494989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04509" cy="3678382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231246" y="67024"/>
            <a:ext cx="374980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 smtClean="0"/>
              <a:t>Těžba písku </a:t>
            </a:r>
            <a:r>
              <a:rPr lang="cs-CZ" dirty="0" err="1" smtClean="0"/>
              <a:t>Gajków</a:t>
            </a:r>
            <a:r>
              <a:rPr lang="cs-CZ" dirty="0" smtClean="0"/>
              <a:t> (r.km 236 km)</a:t>
            </a:r>
            <a:endParaRPr lang="cs-CZ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60800" y="2895600"/>
            <a:ext cx="5283200" cy="3962400"/>
          </a:xfrm>
          <a:prstGeom prst="rect">
            <a:avLst/>
          </a:prstGeom>
        </p:spPr>
      </p:pic>
      <p:sp>
        <p:nvSpPr>
          <p:cNvPr id="5" name="Obdélník 4"/>
          <p:cNvSpPr/>
          <p:nvPr/>
        </p:nvSpPr>
        <p:spPr>
          <a:xfrm>
            <a:off x="4211781" y="6242499"/>
            <a:ext cx="41183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Výstavba přístavů </a:t>
            </a:r>
            <a:r>
              <a:rPr lang="cs-CZ" dirty="0" err="1" smtClean="0"/>
              <a:t>Lubiąż</a:t>
            </a:r>
            <a:r>
              <a:rPr lang="cs-CZ" dirty="0" smtClean="0"/>
              <a:t> (a dva další)</a:t>
            </a:r>
            <a:endParaRPr lang="cs-CZ" dirty="0"/>
          </a:p>
        </p:txBody>
      </p:sp>
      <p:pic>
        <p:nvPicPr>
          <p:cNvPr id="8" name="Obrázek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678382"/>
            <a:ext cx="4239491" cy="3179618"/>
          </a:xfrm>
          <a:prstGeom prst="rect">
            <a:avLst/>
          </a:prstGeom>
        </p:spPr>
      </p:pic>
      <p:sp>
        <p:nvSpPr>
          <p:cNvPr id="7" name="Obdélník 6"/>
          <p:cNvSpPr/>
          <p:nvPr/>
        </p:nvSpPr>
        <p:spPr>
          <a:xfrm>
            <a:off x="0" y="3678382"/>
            <a:ext cx="52653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dirty="0" smtClean="0"/>
              <a:t>Rozšíření: </a:t>
            </a:r>
            <a:r>
              <a:rPr lang="cs-CZ" dirty="0" err="1" smtClean="0"/>
              <a:t>Śluza</a:t>
            </a:r>
            <a:r>
              <a:rPr lang="cs-CZ" dirty="0" smtClean="0"/>
              <a:t> </a:t>
            </a:r>
            <a:r>
              <a:rPr lang="cs-CZ" dirty="0" err="1" smtClean="0"/>
              <a:t>Januszkowice</a:t>
            </a:r>
            <a:r>
              <a:rPr lang="cs-CZ" dirty="0" smtClean="0"/>
              <a:t>,</a:t>
            </a:r>
          </a:p>
          <a:p>
            <a:r>
              <a:rPr lang="cs-CZ" dirty="0" err="1" smtClean="0"/>
              <a:t>Krępna</a:t>
            </a:r>
            <a:r>
              <a:rPr lang="cs-CZ" dirty="0"/>
              <a:t>, </a:t>
            </a:r>
            <a:r>
              <a:rPr lang="cs-CZ" dirty="0" err="1" smtClean="0"/>
              <a:t>Krapkowice</a:t>
            </a:r>
            <a:r>
              <a:rPr lang="cs-CZ" dirty="0"/>
              <a:t>, </a:t>
            </a:r>
            <a:r>
              <a:rPr lang="cs-CZ" dirty="0" err="1" smtClean="0"/>
              <a:t>Groszowice</a:t>
            </a:r>
            <a:r>
              <a:rPr lang="cs-CZ" dirty="0"/>
              <a:t>, </a:t>
            </a:r>
            <a:r>
              <a:rPr lang="cs-CZ" dirty="0" err="1"/>
              <a:t>Dobrzeń</a:t>
            </a:r>
            <a:r>
              <a:rPr lang="cs-CZ" dirty="0"/>
              <a:t> </a:t>
            </a:r>
            <a:r>
              <a:rPr lang="cs-CZ" dirty="0" err="1"/>
              <a:t>Wielki</a:t>
            </a:r>
            <a:endParaRPr lang="cs-CZ" dirty="0"/>
          </a:p>
        </p:txBody>
      </p:sp>
      <p:sp>
        <p:nvSpPr>
          <p:cNvPr id="10" name="Obdélník 9"/>
          <p:cNvSpPr/>
          <p:nvPr/>
        </p:nvSpPr>
        <p:spPr>
          <a:xfrm>
            <a:off x="4733754" y="67024"/>
            <a:ext cx="441024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cs-CZ" dirty="0"/>
              <a:t>výstavba výhonů </a:t>
            </a:r>
            <a:r>
              <a:rPr lang="cs-CZ" dirty="0" err="1" smtClean="0"/>
              <a:t>Gozdowice</a:t>
            </a:r>
            <a:r>
              <a:rPr lang="cs-CZ" dirty="0" smtClean="0"/>
              <a:t> (r.km 645 +)</a:t>
            </a:r>
            <a:endParaRPr lang="cs-CZ" dirty="0"/>
          </a:p>
        </p:txBody>
      </p:sp>
      <p:sp>
        <p:nvSpPr>
          <p:cNvPr id="11" name="TextovéPole 10"/>
          <p:cNvSpPr txBox="1"/>
          <p:nvPr/>
        </p:nvSpPr>
        <p:spPr>
          <a:xfrm>
            <a:off x="1006611" y="3038793"/>
            <a:ext cx="7220246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800" dirty="0" smtClean="0">
                <a:solidFill>
                  <a:srgbClr val="FF0000"/>
                </a:solidFill>
              </a:rPr>
              <a:t>Nasolená dálnice pro </a:t>
            </a:r>
            <a:r>
              <a:rPr lang="cs-CZ" sz="2800" b="1" i="1" dirty="0" err="1" smtClean="0">
                <a:solidFill>
                  <a:srgbClr val="FF0000"/>
                </a:solidFill>
              </a:rPr>
              <a:t>Prymnesium</a:t>
            </a:r>
            <a:r>
              <a:rPr lang="cs-CZ" sz="2800" b="1" i="1" dirty="0" smtClean="0">
                <a:solidFill>
                  <a:srgbClr val="FF0000"/>
                </a:solidFill>
              </a:rPr>
              <a:t> </a:t>
            </a:r>
            <a:r>
              <a:rPr lang="cs-CZ" sz="2800" b="1" i="1" dirty="0" err="1" smtClean="0">
                <a:solidFill>
                  <a:srgbClr val="FF0000"/>
                </a:solidFill>
              </a:rPr>
              <a:t>parvum</a:t>
            </a:r>
            <a:endParaRPr lang="cs-CZ" sz="28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6917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2"/>
          <a:srcRect l="33300" t="20454" r="8899" b="5355"/>
          <a:stretch/>
        </p:blipFill>
        <p:spPr>
          <a:xfrm>
            <a:off x="0" y="0"/>
            <a:ext cx="9133135" cy="6288907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6900" y="623887"/>
            <a:ext cx="1295400" cy="1666875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82805" y="623887"/>
            <a:ext cx="1685925" cy="197167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45695" y="183382"/>
            <a:ext cx="1066800" cy="1685925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20905" y="4764907"/>
            <a:ext cx="1647825" cy="1524000"/>
          </a:xfrm>
          <a:prstGeom prst="rect">
            <a:avLst/>
          </a:prstGeom>
        </p:spPr>
      </p:pic>
      <p:sp>
        <p:nvSpPr>
          <p:cNvPr id="7" name="TextovéPole 6"/>
          <p:cNvSpPr txBox="1"/>
          <p:nvPr/>
        </p:nvSpPr>
        <p:spPr>
          <a:xfrm>
            <a:off x="386731" y="49752"/>
            <a:ext cx="8117928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800" dirty="0" smtClean="0"/>
              <a:t>Bylo jen otázkou času … </a:t>
            </a:r>
            <a:r>
              <a:rPr lang="cs-CZ" sz="2800" i="1" dirty="0" err="1" smtClean="0"/>
              <a:t>Prymnesium</a:t>
            </a:r>
            <a:r>
              <a:rPr lang="cs-CZ" sz="2800" i="1" dirty="0" smtClean="0"/>
              <a:t> </a:t>
            </a:r>
            <a:r>
              <a:rPr lang="cs-CZ" sz="2800" i="1" dirty="0" err="1" smtClean="0"/>
              <a:t>parvum</a:t>
            </a:r>
            <a:r>
              <a:rPr lang="cs-CZ" sz="2800" i="1" dirty="0" smtClean="0"/>
              <a:t> </a:t>
            </a:r>
            <a:r>
              <a:rPr lang="cs-CZ" sz="2800" dirty="0" smtClean="0"/>
              <a:t>CZ</a:t>
            </a:r>
            <a:endParaRPr lang="cs-CZ" sz="2800" dirty="0"/>
          </a:p>
        </p:txBody>
      </p:sp>
      <p:sp>
        <p:nvSpPr>
          <p:cNvPr id="8" name="TextovéPole 7"/>
          <p:cNvSpPr txBox="1"/>
          <p:nvPr/>
        </p:nvSpPr>
        <p:spPr>
          <a:xfrm>
            <a:off x="1218240" y="6408190"/>
            <a:ext cx="7251601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000" dirty="0" smtClean="0"/>
              <a:t>Foto &amp; determinace: Dr. Jaromír Lukavský, BÚ AV ČR, Třeboň</a:t>
            </a:r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8659160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215" y="2718435"/>
            <a:ext cx="5518785" cy="4139565"/>
          </a:xfrm>
          <a:prstGeom prst="rect">
            <a:avLst/>
          </a:prstGeom>
        </p:spPr>
      </p:pic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3"/>
          <a:srcRect l="24514" t="15962" r="41875" b="15699"/>
          <a:stretch/>
        </p:blipFill>
        <p:spPr>
          <a:xfrm>
            <a:off x="52102" y="37698"/>
            <a:ext cx="4460058" cy="4911969"/>
          </a:xfrm>
          <a:prstGeom prst="rect">
            <a:avLst/>
          </a:prstGeom>
          <a:ln w="38100">
            <a:solidFill>
              <a:schemeClr val="dk1">
                <a:shade val="95000"/>
                <a:satMod val="105000"/>
              </a:schemeClr>
            </a:solidFill>
          </a:ln>
        </p:spPr>
      </p:pic>
      <p:sp>
        <p:nvSpPr>
          <p:cNvPr id="5" name="TextovéPole 4"/>
          <p:cNvSpPr txBox="1"/>
          <p:nvPr/>
        </p:nvSpPr>
        <p:spPr>
          <a:xfrm>
            <a:off x="4724322" y="0"/>
            <a:ext cx="4419678" cy="280076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sz="3200" b="1" dirty="0" smtClean="0"/>
              <a:t>Závěr:</a:t>
            </a:r>
          </a:p>
          <a:p>
            <a:r>
              <a:rPr lang="cs-CZ" b="1" dirty="0" smtClean="0"/>
              <a:t>Nikoli jedna lidská chyba (momentální selhání), ale dlouhodobá degradace řeky.</a:t>
            </a:r>
          </a:p>
          <a:p>
            <a:r>
              <a:rPr lang="cs-CZ" b="1" dirty="0" smtClean="0">
                <a:solidFill>
                  <a:srgbClr val="FF0000"/>
                </a:solidFill>
              </a:rPr>
              <a:t>Fosfor</a:t>
            </a:r>
            <a:r>
              <a:rPr lang="cs-CZ" b="1" dirty="0" smtClean="0"/>
              <a:t> z komunálních zdrojů je kritickou příčinou a hnací silou eutrofizace, </a:t>
            </a:r>
            <a:r>
              <a:rPr lang="cs-CZ" b="1" dirty="0" smtClean="0">
                <a:solidFill>
                  <a:srgbClr val="FF0000"/>
                </a:solidFill>
              </a:rPr>
              <a:t>morfologická degradace řeky zesiluje </a:t>
            </a:r>
            <a:r>
              <a:rPr lang="cs-CZ" b="1" dirty="0" smtClean="0"/>
              <a:t>a „exportuje“ její důsledky po proudu.</a:t>
            </a:r>
            <a:endParaRPr lang="cs-CZ" b="1" dirty="0"/>
          </a:p>
        </p:txBody>
      </p:sp>
      <p:sp>
        <p:nvSpPr>
          <p:cNvPr id="6" name="TextovéPole 5"/>
          <p:cNvSpPr txBox="1"/>
          <p:nvPr/>
        </p:nvSpPr>
        <p:spPr>
          <a:xfrm>
            <a:off x="52102" y="5185500"/>
            <a:ext cx="3573113" cy="1754326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cs-CZ" b="1" dirty="0" smtClean="0"/>
              <a:t>Řeku lze zničit třemi způsoby: 1) Chemicky,</a:t>
            </a:r>
          </a:p>
          <a:p>
            <a:r>
              <a:rPr lang="cs-CZ" b="1" dirty="0" smtClean="0"/>
              <a:t>2) Morfologicky</a:t>
            </a:r>
          </a:p>
          <a:p>
            <a:r>
              <a:rPr lang="cs-CZ" b="1" dirty="0" smtClean="0"/>
              <a:t>3) Hydrologicky</a:t>
            </a:r>
          </a:p>
          <a:p>
            <a:r>
              <a:rPr lang="cs-CZ" b="1" dirty="0" smtClean="0"/>
              <a:t>My často kombinujeme všechny tři příčiny …</a:t>
            </a:r>
            <a:endParaRPr lang="cs-CZ" b="1" dirty="0"/>
          </a:p>
        </p:txBody>
      </p:sp>
    </p:spTree>
    <p:extLst>
      <p:ext uri="{BB962C8B-B14F-4D97-AF65-F5344CB8AC3E}">
        <p14:creationId xmlns:p14="http://schemas.microsoft.com/office/powerpoint/2010/main" val="3309234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857250" y="857250"/>
            <a:ext cx="6857999" cy="5143500"/>
          </a:xfrm>
          <a:prstGeom prst="rect">
            <a:avLst/>
          </a:prstGeom>
        </p:spPr>
      </p:pic>
      <p:sp>
        <p:nvSpPr>
          <p:cNvPr id="3" name="Obdélník 2"/>
          <p:cNvSpPr/>
          <p:nvPr/>
        </p:nvSpPr>
        <p:spPr>
          <a:xfrm>
            <a:off x="5143500" y="2551837"/>
            <a:ext cx="4000500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cs-CZ" b="1" dirty="0" err="1" smtClean="0"/>
              <a:t>Day</a:t>
            </a:r>
            <a:r>
              <a:rPr lang="cs-CZ" b="1" dirty="0" smtClean="0"/>
              <a:t> </a:t>
            </a:r>
            <a:r>
              <a:rPr lang="cs-CZ" b="1" dirty="0" err="1" smtClean="0"/>
              <a:t>light</a:t>
            </a:r>
            <a:r>
              <a:rPr lang="cs-CZ" b="1" dirty="0" smtClean="0"/>
              <a:t> </a:t>
            </a:r>
            <a:r>
              <a:rPr lang="cs-CZ" b="1" dirty="0" err="1" smtClean="0"/>
              <a:t>beacon</a:t>
            </a:r>
            <a:r>
              <a:rPr lang="cs-CZ" b="1" dirty="0" smtClean="0"/>
              <a:t>: </a:t>
            </a:r>
            <a:r>
              <a:rPr lang="cs-CZ" b="1" dirty="0" err="1" smtClean="0"/>
              <a:t>Stawa</a:t>
            </a:r>
            <a:r>
              <a:rPr lang="cs-CZ" b="1" dirty="0" smtClean="0"/>
              <a:t> </a:t>
            </a:r>
            <a:r>
              <a:rPr lang="cs-CZ" b="1" dirty="0" err="1" smtClean="0"/>
              <a:t>Młyny</a:t>
            </a:r>
            <a:endParaRPr lang="cs-CZ" b="1" dirty="0" smtClean="0"/>
          </a:p>
          <a:p>
            <a:endParaRPr lang="cs-CZ" dirty="0"/>
          </a:p>
          <a:p>
            <a:r>
              <a:rPr lang="cs-CZ" dirty="0" smtClean="0"/>
              <a:t>Konejme tak, aby ti, kdo poplují po nás, viděli zdaleka a jasně události „Dyje &amp; Odra 2022“ jako nepřehlédnutelný symbol.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41792654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bdélník 15"/>
          <p:cNvSpPr/>
          <p:nvPr/>
        </p:nvSpPr>
        <p:spPr>
          <a:xfrm>
            <a:off x="21981" y="6392014"/>
            <a:ext cx="267725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400" b="1" dirty="0" smtClean="0">
                <a:solidFill>
                  <a:schemeClr val="bg1"/>
                </a:solidFill>
                <a:latin typeface="+mj-lt"/>
              </a:rPr>
              <a:t>Lhotský potok </a:t>
            </a:r>
            <a:r>
              <a:rPr lang="cs-CZ" sz="1400" dirty="0" smtClean="0">
                <a:solidFill>
                  <a:schemeClr val="bg1"/>
                </a:solidFill>
                <a:latin typeface="+mj-lt"/>
              </a:rPr>
              <a:t>(okr. Benešov.)</a:t>
            </a:r>
          </a:p>
        </p:txBody>
      </p:sp>
      <p:pic>
        <p:nvPicPr>
          <p:cNvPr id="11" name="Obrázek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20" y="44824"/>
            <a:ext cx="6995480" cy="5246610"/>
          </a:xfrm>
          <a:prstGeom prst="rect">
            <a:avLst/>
          </a:prstGeom>
        </p:spPr>
      </p:pic>
      <p:sp>
        <p:nvSpPr>
          <p:cNvPr id="12" name="Obdélník 11"/>
          <p:cNvSpPr/>
          <p:nvPr/>
        </p:nvSpPr>
        <p:spPr>
          <a:xfrm>
            <a:off x="1360609" y="44824"/>
            <a:ext cx="44272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1600" dirty="0" smtClean="0">
                <a:latin typeface="+mj-lt"/>
              </a:rPr>
              <a:t>Znáte z TV: Dyje v Břeclavi, čtvrtek 21.7.2022</a:t>
            </a:r>
            <a:endParaRPr lang="cs-CZ" sz="1600" dirty="0"/>
          </a:p>
        </p:txBody>
      </p:sp>
      <p:sp>
        <p:nvSpPr>
          <p:cNvPr id="2" name="TextovéPole 1"/>
          <p:cNvSpPr txBox="1"/>
          <p:nvPr/>
        </p:nvSpPr>
        <p:spPr>
          <a:xfrm>
            <a:off x="116520" y="5622572"/>
            <a:ext cx="6995480" cy="923330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cs-CZ" dirty="0" smtClean="0"/>
              <a:t>vlna 19/7; 25 t, hlavně nadjezí Bulhary</a:t>
            </a:r>
          </a:p>
          <a:p>
            <a:pPr marL="342900" indent="-342900">
              <a:buAutoNum type="arabicPeriod"/>
            </a:pPr>
            <a:r>
              <a:rPr lang="cs-CZ" dirty="0"/>
              <a:t>v</a:t>
            </a:r>
            <a:r>
              <a:rPr lang="cs-CZ" dirty="0" smtClean="0"/>
              <a:t>lna 24/7; 10 t; Nové dvory - Břeclav</a:t>
            </a:r>
          </a:p>
          <a:p>
            <a:pPr marL="342900" indent="-342900">
              <a:buAutoNum type="arabicPeriod"/>
            </a:pPr>
            <a:r>
              <a:rPr lang="cs-CZ" dirty="0"/>
              <a:t>v</a:t>
            </a:r>
            <a:r>
              <a:rPr lang="cs-CZ" dirty="0" smtClean="0"/>
              <a:t>lna 14/8; 50 ks; pouze nadjezí Bulhary</a:t>
            </a:r>
          </a:p>
        </p:txBody>
      </p:sp>
    </p:spTree>
    <p:extLst>
      <p:ext uri="{BB962C8B-B14F-4D97-AF65-F5344CB8AC3E}">
        <p14:creationId xmlns:p14="http://schemas.microsoft.com/office/powerpoint/2010/main" val="37662454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grpSp>
        <p:nvGrpSpPr>
          <p:cNvPr id="5" name="Skupina 4"/>
          <p:cNvGrpSpPr/>
          <p:nvPr/>
        </p:nvGrpSpPr>
        <p:grpSpPr>
          <a:xfrm>
            <a:off x="603603" y="6093296"/>
            <a:ext cx="7942983" cy="647700"/>
            <a:chOff x="611188" y="6093296"/>
            <a:chExt cx="8064500" cy="647700"/>
          </a:xfrm>
          <a:solidFill>
            <a:schemeClr val="bg1"/>
          </a:solidFill>
        </p:grpSpPr>
        <p:pic>
          <p:nvPicPr>
            <p:cNvPr id="5124" name="Picture 4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188" y="6145683"/>
              <a:ext cx="1368425" cy="542925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sp>
          <p:nvSpPr>
            <p:cNvPr id="5125" name="Text Box 5"/>
            <p:cNvSpPr txBox="1">
              <a:spLocks noChangeArrowheads="1"/>
            </p:cNvSpPr>
            <p:nvPr/>
          </p:nvSpPr>
          <p:spPr bwMode="auto">
            <a:xfrm>
              <a:off x="2051050" y="6093296"/>
              <a:ext cx="6624638" cy="647700"/>
            </a:xfrm>
            <a:prstGeom prst="rect">
              <a:avLst/>
            </a:prstGeom>
            <a:grpFill/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89989" tIns="44994" rIns="89989" bIns="44994"/>
            <a:lstStyle>
              <a:lvl1pPr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2075" algn="l"/>
                  <a:tab pos="9409113" algn="l"/>
                  <a:tab pos="10133013" algn="l"/>
                </a:tabLst>
                <a:defRPr sz="32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1pPr>
              <a:lvl2pPr marL="742950" indent="-28575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2075" algn="l"/>
                  <a:tab pos="9409113" algn="l"/>
                  <a:tab pos="10133013" algn="l"/>
                </a:tabLst>
                <a:defRPr sz="28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2pPr>
              <a:lvl3pPr marL="1143000" indent="-228600" defTabSz="449263" eaLnBrk="0" hangingPunct="0">
                <a:spcBef>
                  <a:spcPct val="20000"/>
                </a:spcBef>
                <a:buChar char="•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2075" algn="l"/>
                  <a:tab pos="9409113" algn="l"/>
                  <a:tab pos="10133013" algn="l"/>
                </a:tabLst>
                <a:defRPr sz="24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3pPr>
              <a:lvl4pPr marL="1600200" indent="-228600" defTabSz="449263" eaLnBrk="0" hangingPunct="0">
                <a:spcBef>
                  <a:spcPct val="20000"/>
                </a:spcBef>
                <a:buChar char="–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2075" algn="l"/>
                  <a:tab pos="9409113" algn="l"/>
                  <a:tab pos="10133013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4pPr>
              <a:lvl5pPr marL="2057400" indent="-228600" defTabSz="449263" eaLnBrk="0" hangingPunct="0">
                <a:spcBef>
                  <a:spcPct val="20000"/>
                </a:spcBef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2075" algn="l"/>
                  <a:tab pos="9409113" algn="l"/>
                  <a:tab pos="10133013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5pPr>
              <a:lvl6pPr marL="25146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2075" algn="l"/>
                  <a:tab pos="9409113" algn="l"/>
                  <a:tab pos="10133013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6pPr>
              <a:lvl7pPr marL="29718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2075" algn="l"/>
                  <a:tab pos="9409113" algn="l"/>
                  <a:tab pos="10133013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7pPr>
              <a:lvl8pPr marL="34290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2075" algn="l"/>
                  <a:tab pos="9409113" algn="l"/>
                  <a:tab pos="10133013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8pPr>
              <a:lvl9pPr marL="3886200" indent="-228600" defTabSz="449263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tabLst>
                  <a:tab pos="0" algn="l"/>
                  <a:tab pos="447675" algn="l"/>
                  <a:tab pos="896938" algn="l"/>
                  <a:tab pos="1346200" algn="l"/>
                  <a:tab pos="1795463" algn="l"/>
                  <a:tab pos="2244725" algn="l"/>
                  <a:tab pos="2693988" algn="l"/>
                  <a:tab pos="3143250" algn="l"/>
                  <a:tab pos="3592513" algn="l"/>
                  <a:tab pos="4041775" algn="l"/>
                  <a:tab pos="4491038" algn="l"/>
                  <a:tab pos="4940300" algn="l"/>
                  <a:tab pos="5389563" algn="l"/>
                  <a:tab pos="5838825" algn="l"/>
                  <a:tab pos="6288088" algn="l"/>
                  <a:tab pos="6737350" algn="l"/>
                  <a:tab pos="7186613" algn="l"/>
                  <a:tab pos="7635875" algn="l"/>
                  <a:tab pos="8085138" algn="l"/>
                  <a:tab pos="8534400" algn="l"/>
                  <a:tab pos="8982075" algn="l"/>
                  <a:tab pos="9409113" algn="l"/>
                  <a:tab pos="10133013" algn="l"/>
                </a:tabLst>
                <a:defRPr sz="2000">
                  <a:solidFill>
                    <a:schemeClr val="tx1"/>
                  </a:solidFill>
                  <a:latin typeface="Arial" pitchFamily="34" charset="0"/>
                  <a:cs typeface="Arial" pitchFamily="34" charset="0"/>
                </a:defRPr>
              </a:lvl9pPr>
            </a:lstStyle>
            <a:p>
              <a:pPr eaLnBrk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r>
                <a:rPr lang="cs-CZ" altLang="cs-CZ" sz="1000" b="1" dirty="0">
                  <a:solidFill>
                    <a:srgbClr val="000000"/>
                  </a:solidFill>
                </a:rPr>
                <a:t>Výzkumný ústav vodohospodářský T. G. Masaryka, v.v.i.</a:t>
              </a:r>
              <a:r>
                <a:rPr lang="cs-CZ" altLang="cs-CZ" sz="1000" dirty="0">
                  <a:solidFill>
                    <a:srgbClr val="000000"/>
                  </a:solidFill>
                </a:rPr>
                <a:t> </a:t>
              </a:r>
            </a:p>
            <a:p>
              <a:pPr eaLnBrk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r>
                <a:rPr lang="cs-CZ" altLang="cs-CZ" sz="1000" dirty="0">
                  <a:solidFill>
                    <a:srgbClr val="000000"/>
                  </a:solidFill>
                </a:rPr>
                <a:t>Podbabská 2582/30, 160 00 Praha 6 | +420 220 197 111 | info@vuv.cz, </a:t>
              </a:r>
              <a:r>
                <a:rPr lang="cs-CZ" altLang="cs-CZ" sz="1000" dirty="0"/>
                <a:t>www.vuv.cz</a:t>
              </a:r>
              <a:r>
                <a:rPr lang="cs-CZ" altLang="cs-CZ" sz="1000" dirty="0">
                  <a:solidFill>
                    <a:srgbClr val="000000"/>
                  </a:solidFill>
                </a:rPr>
                <a:t>, </a:t>
              </a:r>
            </a:p>
            <a:p>
              <a:pPr eaLnBrk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r>
                <a:rPr lang="cs-CZ" altLang="cs-CZ" sz="1000" b="1" dirty="0">
                  <a:solidFill>
                    <a:srgbClr val="000000"/>
                  </a:solidFill>
                </a:rPr>
                <a:t>Pobočka Brno</a:t>
              </a:r>
              <a:r>
                <a:rPr lang="cs-CZ" altLang="cs-CZ" sz="1000" dirty="0">
                  <a:solidFill>
                    <a:srgbClr val="000000"/>
                  </a:solidFill>
                </a:rPr>
                <a:t> | Mojmírovo náměstí 16, 612 00 Brno-Královo Pole | +420 541 126 311 | </a:t>
              </a:r>
              <a:r>
                <a:rPr lang="cs-CZ" altLang="cs-CZ" sz="1000" dirty="0"/>
                <a:t>info_brno@vuv.cz</a:t>
              </a:r>
              <a:r>
                <a:rPr lang="cs-CZ" altLang="cs-CZ" sz="1000" dirty="0">
                  <a:solidFill>
                    <a:srgbClr val="000000"/>
                  </a:solidFill>
                </a:rPr>
                <a:t>, </a:t>
              </a:r>
            </a:p>
            <a:p>
              <a:pPr eaLnBrk="1">
                <a:lnSpc>
                  <a:spcPct val="93000"/>
                </a:lnSpc>
                <a:spcBef>
                  <a:spcPct val="0"/>
                </a:spcBef>
                <a:buClr>
                  <a:srgbClr val="000000"/>
                </a:buClr>
                <a:buFont typeface="Times New Roman" pitchFamily="18" charset="0"/>
                <a:buNone/>
              </a:pPr>
              <a:r>
                <a:rPr lang="cs-CZ" altLang="cs-CZ" sz="1000" b="1" dirty="0">
                  <a:solidFill>
                    <a:srgbClr val="000000"/>
                  </a:solidFill>
                </a:rPr>
                <a:t>Pobočka Ostrava</a:t>
              </a:r>
              <a:r>
                <a:rPr lang="cs-CZ" altLang="cs-CZ" sz="1000" dirty="0">
                  <a:solidFill>
                    <a:srgbClr val="000000"/>
                  </a:solidFill>
                </a:rPr>
                <a:t> | Macharova 5, 702 00 Ostrava | +420 595 134 800 | info_ostrava@vuv.cz </a:t>
              </a:r>
            </a:p>
          </p:txBody>
        </p:sp>
      </p:grpSp>
      <p:sp>
        <p:nvSpPr>
          <p:cNvPr id="19" name="Obdélník 18"/>
          <p:cNvSpPr/>
          <p:nvPr/>
        </p:nvSpPr>
        <p:spPr>
          <a:xfrm>
            <a:off x="370741" y="33014"/>
            <a:ext cx="554053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cs-CZ" sz="3600" b="1" dirty="0" smtClean="0">
                <a:latin typeface="+mj-lt"/>
              </a:rPr>
              <a:t>Děkuji za pozornost</a:t>
            </a:r>
            <a:endParaRPr lang="cs-CZ" sz="3600" b="1" dirty="0"/>
          </a:p>
        </p:txBody>
      </p:sp>
      <p:sp>
        <p:nvSpPr>
          <p:cNvPr id="7" name="TextovéPole 6"/>
          <p:cNvSpPr txBox="1"/>
          <p:nvPr/>
        </p:nvSpPr>
        <p:spPr>
          <a:xfrm>
            <a:off x="6674435" y="6029341"/>
            <a:ext cx="193751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dirty="0" smtClean="0">
                <a:solidFill>
                  <a:srgbClr val="FF0000"/>
                </a:solidFill>
              </a:rPr>
              <a:t>daniel.fiala@vuv.cz</a:t>
            </a:r>
            <a:endParaRPr lang="cs-CZ" sz="16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215" y="2718435"/>
            <a:ext cx="5518785" cy="4139565"/>
          </a:xfrm>
          <a:prstGeom prst="rect">
            <a:avLst/>
          </a:prstGeom>
        </p:spPr>
      </p:pic>
      <p:pic>
        <p:nvPicPr>
          <p:cNvPr id="2" name="Obrázek 1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18785" cy="413956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-1" y="4350327"/>
            <a:ext cx="3625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Příloha 7a.</a:t>
            </a:r>
            <a:r>
              <a:rPr lang="cs-CZ" dirty="0"/>
              <a:t> Plavba Ne 17/7/2022: </a:t>
            </a:r>
            <a:r>
              <a:rPr lang="cs-CZ" dirty="0" err="1"/>
              <a:t>scum</a:t>
            </a:r>
            <a:r>
              <a:rPr lang="cs-CZ" dirty="0"/>
              <a:t> sinic na </a:t>
            </a:r>
            <a:r>
              <a:rPr lang="cs-CZ" u="sng" dirty="0" smtClean="0">
                <a:hlinkClick r:id="rId4"/>
              </a:rPr>
              <a:t>nádrži</a:t>
            </a:r>
            <a:r>
              <a:rPr lang="cs-CZ" dirty="0" smtClean="0"/>
              <a:t> a </a:t>
            </a:r>
            <a:r>
              <a:rPr lang="cs-CZ" dirty="0"/>
              <a:t>u hráze (12:15</a:t>
            </a:r>
            <a:r>
              <a:rPr lang="cs-CZ" dirty="0" smtClean="0"/>
              <a:t>)</a:t>
            </a:r>
            <a:endParaRPr lang="cs-CZ" dirty="0"/>
          </a:p>
        </p:txBody>
      </p:sp>
      <p:sp>
        <p:nvSpPr>
          <p:cNvPr id="5" name="TextovéPole 4"/>
          <p:cNvSpPr txBox="1"/>
          <p:nvPr/>
        </p:nvSpPr>
        <p:spPr>
          <a:xfrm>
            <a:off x="5518785" y="235527"/>
            <a:ext cx="3625215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 smtClean="0">
                <a:solidFill>
                  <a:srgbClr val="FF0000"/>
                </a:solidFill>
              </a:rPr>
              <a:t>ALE</a:t>
            </a:r>
            <a:r>
              <a:rPr lang="cs-CZ" dirty="0" smtClean="0"/>
              <a:t> </a:t>
            </a:r>
            <a:r>
              <a:rPr lang="cs-CZ" dirty="0" smtClean="0">
                <a:solidFill>
                  <a:srgbClr val="FF0000"/>
                </a:solidFill>
              </a:rPr>
              <a:t>ekosystém byl na hranici zhroucení nejméně 3 dny před kolapsem</a:t>
            </a:r>
            <a:r>
              <a:rPr lang="cs-CZ" b="1" dirty="0" smtClean="0">
                <a:solidFill>
                  <a:srgbClr val="FF0000"/>
                </a:solidFill>
              </a:rPr>
              <a:t>!!!</a:t>
            </a:r>
          </a:p>
          <a:p>
            <a:endParaRPr lang="cs-CZ" b="1" dirty="0" smtClean="0">
              <a:solidFill>
                <a:srgbClr val="FF0000"/>
              </a:solidFill>
            </a:endParaRPr>
          </a:p>
          <a:p>
            <a:r>
              <a:rPr lang="cs-CZ" sz="1600" dirty="0" smtClean="0"/>
              <a:t>vektor:</a:t>
            </a:r>
            <a:r>
              <a:rPr lang="cs-CZ" sz="1600" b="1" i="1" dirty="0" smtClean="0"/>
              <a:t> </a:t>
            </a:r>
            <a:r>
              <a:rPr lang="cs-CZ" sz="1600" b="1" i="1" dirty="0" err="1" smtClean="0"/>
              <a:t>Aphanizomenon</a:t>
            </a:r>
            <a:r>
              <a:rPr lang="cs-CZ" sz="1600" b="1" i="1" dirty="0" smtClean="0"/>
              <a:t> </a:t>
            </a:r>
            <a:r>
              <a:rPr lang="cs-CZ" sz="1600" b="1" i="1" dirty="0" err="1" smtClean="0"/>
              <a:t>flosaque</a:t>
            </a:r>
            <a:endParaRPr lang="cs-CZ" sz="1600" b="1" i="1" dirty="0"/>
          </a:p>
        </p:txBody>
      </p:sp>
    </p:spTree>
    <p:extLst>
      <p:ext uri="{BB962C8B-B14F-4D97-AF65-F5344CB8AC3E}">
        <p14:creationId xmlns:p14="http://schemas.microsoft.com/office/powerpoint/2010/main" val="33267488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C:\Users\daniel.fiala\Documents\SQR\obrazky\voda&amp;okoli\Dyje_20220716\IMG_3370.JPG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18230" y="2718435"/>
            <a:ext cx="5525770" cy="413956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Obrázek 1" descr="C:\Users\daniel.fiala\Documents\SQR\obrazky\voda&amp;okoli\Dyje_20220716\IMG_3368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21960" cy="4139565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ovéPole 3"/>
          <p:cNvSpPr txBox="1"/>
          <p:nvPr/>
        </p:nvSpPr>
        <p:spPr>
          <a:xfrm>
            <a:off x="-1" y="4350327"/>
            <a:ext cx="36252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Příloha </a:t>
            </a:r>
            <a:r>
              <a:rPr lang="cs-CZ" b="1" dirty="0" smtClean="0"/>
              <a:t>7b.</a:t>
            </a:r>
            <a:r>
              <a:rPr lang="cs-CZ" dirty="0" smtClean="0"/>
              <a:t> </a:t>
            </a:r>
            <a:r>
              <a:rPr lang="cs-CZ" dirty="0"/>
              <a:t>Plavba Ne 17/7/2022</a:t>
            </a:r>
            <a:r>
              <a:rPr lang="cs-CZ" dirty="0" smtClean="0"/>
              <a:t>: uzavřené </a:t>
            </a:r>
            <a:r>
              <a:rPr lang="cs-CZ" dirty="0"/>
              <a:t>klapky (12:22) </a:t>
            </a:r>
            <a:endParaRPr lang="cs-CZ" dirty="0" smtClean="0"/>
          </a:p>
          <a:p>
            <a:r>
              <a:rPr lang="cs-CZ" dirty="0" smtClean="0"/>
              <a:t>a </a:t>
            </a:r>
            <a:r>
              <a:rPr lang="cs-CZ" dirty="0"/>
              <a:t>LG Nové Mlýny (12:24)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" y="216477"/>
            <a:ext cx="55219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 smtClean="0"/>
              <a:t>To musí zkolabovat!!! … na první pohled přes hráz!</a:t>
            </a:r>
          </a:p>
          <a:p>
            <a:pPr algn="ctr"/>
            <a:r>
              <a:rPr lang="cs-CZ" b="1" dirty="0" smtClean="0"/>
              <a:t>O</a:t>
            </a:r>
            <a:r>
              <a:rPr lang="cs-CZ" b="1" baseline="-25000" dirty="0" smtClean="0"/>
              <a:t>2</a:t>
            </a:r>
            <a:r>
              <a:rPr lang="cs-CZ" b="1" dirty="0" smtClean="0"/>
              <a:t> deficit x NH</a:t>
            </a:r>
            <a:r>
              <a:rPr lang="cs-CZ" b="1" baseline="-25000" dirty="0" smtClean="0"/>
              <a:t>3</a:t>
            </a:r>
            <a:r>
              <a:rPr lang="cs-CZ" b="1" dirty="0" smtClean="0"/>
              <a:t> otrava x </a:t>
            </a:r>
            <a:r>
              <a:rPr lang="cs-CZ" b="1" dirty="0" err="1" smtClean="0"/>
              <a:t>cyanotoxiny</a:t>
            </a:r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6103002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518785" cy="4139565"/>
          </a:xfrm>
          <a:prstGeom prst="rect">
            <a:avLst/>
          </a:prstGeom>
        </p:spPr>
      </p:pic>
      <p:pic>
        <p:nvPicPr>
          <p:cNvPr id="3" name="Obrázek 2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215" y="2718435"/>
            <a:ext cx="5518785" cy="413956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-1" y="4350327"/>
            <a:ext cx="3625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Příloha 7e.</a:t>
            </a:r>
            <a:r>
              <a:rPr lang="cs-CZ" dirty="0"/>
              <a:t> Plavba Ne 17/7/2022: 1. umírající ryba cejn velký (</a:t>
            </a:r>
            <a:r>
              <a:rPr lang="cs-CZ" dirty="0" smtClean="0"/>
              <a:t>13:56)</a:t>
            </a:r>
          </a:p>
          <a:p>
            <a:r>
              <a:rPr lang="cs-CZ" dirty="0" smtClean="0"/>
              <a:t>v</a:t>
            </a:r>
            <a:r>
              <a:rPr lang="cs-CZ" dirty="0"/>
              <a:t> nadjezí Bulhary (14:06)</a:t>
            </a:r>
          </a:p>
        </p:txBody>
      </p:sp>
    </p:spTree>
    <p:extLst>
      <p:ext uri="{BB962C8B-B14F-4D97-AF65-F5344CB8AC3E}">
        <p14:creationId xmlns:p14="http://schemas.microsoft.com/office/powerpoint/2010/main" val="145909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215" y="2718435"/>
            <a:ext cx="5518785" cy="4139565"/>
          </a:xfrm>
          <a:prstGeom prst="rect">
            <a:avLst/>
          </a:prstGeom>
        </p:spPr>
      </p:pic>
      <p:sp>
        <p:nvSpPr>
          <p:cNvPr id="2" name="TextovéPole 1"/>
          <p:cNvSpPr txBox="1"/>
          <p:nvPr/>
        </p:nvSpPr>
        <p:spPr>
          <a:xfrm>
            <a:off x="-1" y="4350327"/>
            <a:ext cx="36252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b="1" dirty="0"/>
              <a:t>Příloha 7h.</a:t>
            </a:r>
            <a:r>
              <a:rPr lang="cs-CZ" dirty="0"/>
              <a:t> Plavba Ne 17/7/2022: LG Ladná ř.km 32,5 (</a:t>
            </a:r>
            <a:r>
              <a:rPr lang="cs-CZ" dirty="0" smtClean="0"/>
              <a:t>15:50)</a:t>
            </a:r>
          </a:p>
          <a:p>
            <a:r>
              <a:rPr lang="cs-CZ" dirty="0" smtClean="0"/>
              <a:t>a </a:t>
            </a:r>
            <a:r>
              <a:rPr lang="cs-CZ" dirty="0"/>
              <a:t>zapáchající </a:t>
            </a:r>
            <a:r>
              <a:rPr lang="cs-CZ" dirty="0" err="1"/>
              <a:t>lyzující</a:t>
            </a:r>
            <a:r>
              <a:rPr lang="cs-CZ" dirty="0"/>
              <a:t> sinice (16:09)</a:t>
            </a:r>
          </a:p>
        </p:txBody>
      </p:sp>
      <p:pic>
        <p:nvPicPr>
          <p:cNvPr id="4" name="Obrázek 3" descr="C:\Users\daniel.fiala\Documents\SQR\obrazky\voda&amp;okoli\Dyje_20220716\IMG_3400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525770" cy="413956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18657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S:\Odbor 270\Fiala\Dyje_foto\foto_VB\DSCF2297.JPG"/>
          <p:cNvPicPr/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702"/>
          <a:stretch/>
        </p:blipFill>
        <p:spPr bwMode="auto">
          <a:xfrm>
            <a:off x="3867150" y="0"/>
            <a:ext cx="5276850" cy="3416300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Obrázek 3" descr="S:\Odbor 270\Fiala\Dyje_foto\foto_DF\IMG_346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8079"/>
          <a:stretch/>
        </p:blipFill>
        <p:spPr bwMode="auto">
          <a:xfrm>
            <a:off x="0" y="0"/>
            <a:ext cx="6163714" cy="3324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Obrázek 4" descr="S:\Odbor 270\Fiala\Dyje_foto\foto_VB\DSCF2458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898140"/>
            <a:ext cx="5277485" cy="3959860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Obrázek 2" descr="S:\Odbor 270\Fiala\Dyje_foto\foto_VB\DSCF2312.JP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66515" y="2885440"/>
            <a:ext cx="5277485" cy="3959860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ovéPole 5"/>
          <p:cNvSpPr txBox="1"/>
          <p:nvPr/>
        </p:nvSpPr>
        <p:spPr>
          <a:xfrm>
            <a:off x="817687" y="209981"/>
            <a:ext cx="5702202" cy="52322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cs-CZ" sz="2800" b="1" dirty="0" smtClean="0"/>
              <a:t>Výsledky</a:t>
            </a:r>
            <a:r>
              <a:rPr lang="cs-CZ" sz="2800" b="1" dirty="0"/>
              <a:t>: </a:t>
            </a:r>
            <a:r>
              <a:rPr lang="cs-CZ" sz="2800" b="1" dirty="0" smtClean="0"/>
              <a:t>‘den poté‘ </a:t>
            </a:r>
            <a:r>
              <a:rPr lang="cs-CZ" sz="2800" dirty="0" smtClean="0"/>
              <a:t>(20/7/2022)</a:t>
            </a: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3771546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2143809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3"/>
          <a:srcRect t="4027"/>
          <a:stretch/>
        </p:blipFill>
        <p:spPr>
          <a:xfrm>
            <a:off x="0" y="2718463"/>
            <a:ext cx="4602879" cy="2662209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 rotWithShape="1">
          <a:blip r:embed="rId4"/>
          <a:srcRect t="4760"/>
          <a:stretch/>
        </p:blipFill>
        <p:spPr>
          <a:xfrm>
            <a:off x="4541121" y="2164129"/>
            <a:ext cx="4602879" cy="2641889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 rotWithShape="1">
          <a:blip r:embed="rId5"/>
          <a:srcRect t="4350"/>
          <a:stretch/>
        </p:blipFill>
        <p:spPr>
          <a:xfrm>
            <a:off x="4541121" y="4216400"/>
            <a:ext cx="4602879" cy="2641600"/>
          </a:xfrm>
          <a:prstGeom prst="rect">
            <a:avLst/>
          </a:prstGeom>
        </p:spPr>
      </p:pic>
      <p:sp>
        <p:nvSpPr>
          <p:cNvPr id="8" name="Obdélník 7"/>
          <p:cNvSpPr/>
          <p:nvPr/>
        </p:nvSpPr>
        <p:spPr>
          <a:xfrm>
            <a:off x="0" y="5380672"/>
            <a:ext cx="4572000" cy="147732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sz="1600" b="1" dirty="0"/>
              <a:t>Obr. 4. </a:t>
            </a:r>
            <a:r>
              <a:rPr lang="cs-CZ" sz="1600" dirty="0"/>
              <a:t>Průběh </a:t>
            </a:r>
            <a:r>
              <a:rPr lang="cs-CZ" sz="1600" dirty="0" smtClean="0"/>
              <a:t>O</a:t>
            </a:r>
            <a:r>
              <a:rPr lang="cs-CZ" sz="1600" baseline="-25000" dirty="0" smtClean="0"/>
              <a:t>2</a:t>
            </a:r>
            <a:r>
              <a:rPr lang="cs-CZ" sz="1600" dirty="0" smtClean="0"/>
              <a:t>, T a </a:t>
            </a:r>
            <a:r>
              <a:rPr lang="cs-CZ" sz="1600" dirty="0"/>
              <a:t>pH </a:t>
            </a:r>
            <a:r>
              <a:rPr lang="cs-CZ" sz="1600" dirty="0" smtClean="0"/>
              <a:t>20</a:t>
            </a:r>
            <a:r>
              <a:rPr lang="cs-CZ" sz="1600" dirty="0"/>
              <a:t>.-21. </a:t>
            </a:r>
            <a:r>
              <a:rPr lang="cs-CZ" sz="1600" dirty="0" smtClean="0"/>
              <a:t>7. na </a:t>
            </a:r>
            <a:r>
              <a:rPr lang="cs-CZ" sz="1600" dirty="0"/>
              <a:t>třech profilech </a:t>
            </a:r>
            <a:r>
              <a:rPr lang="cs-CZ" sz="1600" dirty="0" smtClean="0"/>
              <a:t>Dyje.</a:t>
            </a:r>
          </a:p>
          <a:p>
            <a:r>
              <a:rPr lang="cs-CZ" sz="1400" i="1" dirty="0" smtClean="0"/>
              <a:t>Pod </a:t>
            </a:r>
            <a:r>
              <a:rPr lang="cs-CZ" sz="1400" i="1" dirty="0"/>
              <a:t>hrází Nové Mlýny III byla čidla umístěna na levém břehu a zaznamenala pouze údaje ve vodě procházející skrze MVE (!), nikoli rozstřikem pod </a:t>
            </a:r>
            <a:r>
              <a:rPr lang="cs-CZ" sz="1400" i="1" dirty="0" smtClean="0"/>
              <a:t>segmenty.</a:t>
            </a:r>
            <a:endParaRPr lang="cs-CZ" sz="1600" i="1" dirty="0"/>
          </a:p>
        </p:txBody>
      </p:sp>
      <p:sp>
        <p:nvSpPr>
          <p:cNvPr id="9" name="Obdélník 8"/>
          <p:cNvSpPr/>
          <p:nvPr/>
        </p:nvSpPr>
        <p:spPr>
          <a:xfrm>
            <a:off x="0" y="2107971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cs-CZ" b="1" dirty="0"/>
              <a:t>Tab. 1.</a:t>
            </a:r>
            <a:r>
              <a:rPr lang="cs-CZ" dirty="0"/>
              <a:t> Výsledky </a:t>
            </a:r>
            <a:r>
              <a:rPr lang="cs-CZ" i="1" dirty="0"/>
              <a:t>in </a:t>
            </a:r>
            <a:r>
              <a:rPr lang="cs-CZ" i="1" dirty="0" err="1"/>
              <a:t>situ</a:t>
            </a:r>
            <a:r>
              <a:rPr lang="cs-CZ" i="1" dirty="0"/>
              <a:t> </a:t>
            </a:r>
            <a:r>
              <a:rPr lang="cs-CZ" dirty="0"/>
              <a:t>měření a </a:t>
            </a:r>
            <a:r>
              <a:rPr lang="cs-CZ" dirty="0" smtClean="0"/>
              <a:t>chemismu </a:t>
            </a:r>
            <a:r>
              <a:rPr lang="cs-CZ" dirty="0"/>
              <a:t>odebraných vzorků </a:t>
            </a:r>
          </a:p>
        </p:txBody>
      </p:sp>
      <p:sp>
        <p:nvSpPr>
          <p:cNvPr id="2" name="Ovál 1"/>
          <p:cNvSpPr/>
          <p:nvPr/>
        </p:nvSpPr>
        <p:spPr>
          <a:xfrm>
            <a:off x="2823587" y="1346479"/>
            <a:ext cx="442127" cy="3516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0" name="Ovál 9"/>
          <p:cNvSpPr/>
          <p:nvPr/>
        </p:nvSpPr>
        <p:spPr>
          <a:xfrm>
            <a:off x="3769807" y="1676618"/>
            <a:ext cx="442127" cy="351692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Ovál 10"/>
          <p:cNvSpPr/>
          <p:nvPr/>
        </p:nvSpPr>
        <p:spPr>
          <a:xfrm>
            <a:off x="7686989" y="465573"/>
            <a:ext cx="582803" cy="178525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Ovál 11"/>
          <p:cNvSpPr/>
          <p:nvPr/>
        </p:nvSpPr>
        <p:spPr>
          <a:xfrm>
            <a:off x="5506498" y="453850"/>
            <a:ext cx="582803" cy="1785257"/>
          </a:xfrm>
          <a:prstGeom prst="ellipse">
            <a:avLst/>
          </a:prstGeom>
          <a:noFill/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70440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Výchozí návrh">
  <a:themeElements>
    <a:clrScheme name="Výchozí návrh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Výchozí návrh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Výchozí návrh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Výchozí návrh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Výchozí návrh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iv systém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12204</TotalTime>
  <Words>1034</Words>
  <Application>Microsoft Office PowerPoint</Application>
  <PresentationFormat>Předvádění na obrazovce (4:3)</PresentationFormat>
  <Paragraphs>123</Paragraphs>
  <Slides>30</Slides>
  <Notes>5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30</vt:i4>
      </vt:variant>
    </vt:vector>
  </HeadingPairs>
  <TitlesOfParts>
    <vt:vector size="36" baseType="lpstr">
      <vt:lpstr>arial</vt:lpstr>
      <vt:lpstr>arial</vt:lpstr>
      <vt:lpstr>Symbol</vt:lpstr>
      <vt:lpstr>Times New Roman</vt:lpstr>
      <vt:lpstr>Wingdings</vt:lpstr>
      <vt:lpstr>Výchozí návrh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Company>vuv tgm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hrdinka</dc:creator>
  <cp:lastModifiedBy>Fiala Daniel</cp:lastModifiedBy>
  <cp:revision>629</cp:revision>
  <cp:lastPrinted>2018-02-07T05:02:14Z</cp:lastPrinted>
  <dcterms:created xsi:type="dcterms:W3CDTF">2011-02-18T12:28:29Z</dcterms:created>
  <dcterms:modified xsi:type="dcterms:W3CDTF">2023-11-28T13:07:06Z</dcterms:modified>
</cp:coreProperties>
</file>