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87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2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8" r:id="rId30"/>
    <p:sldId id="289" r:id="rId31"/>
    <p:sldId id="286" r:id="rId32"/>
    <p:sldId id="284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>
      <p:cViewPr varScale="1">
        <p:scale>
          <a:sx n="55" d="100"/>
          <a:sy n="55" d="100"/>
        </p:scale>
        <p:origin x="7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992C5BFD-B56E-4B57-A757-F3399D358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01"/>
                    </a14:imgEffect>
                    <a14:imgEffect>
                      <a14:saturation sat="1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1999" cy="7326729"/>
          </a:xfrm>
          <a:prstGeom prst="rect">
            <a:avLst/>
          </a:prstGeom>
          <a:effectLst>
            <a:glow rad="127000">
              <a:schemeClr val="accent1"/>
            </a:glow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7E27966-39C3-48B2-B658-12322E6822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525193"/>
            <a:ext cx="8689976" cy="1595147"/>
          </a:xfrm>
          <a:gradFill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64000">
                <a:schemeClr val="accent1">
                  <a:lumMod val="45000"/>
                  <a:lumOff val="55000"/>
                </a:schemeClr>
              </a:gs>
              <a:gs pos="77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101600"/>
          </a:effectLst>
        </p:spPr>
        <p:txBody>
          <a:bodyPr anchor="t">
            <a:normAutofit/>
          </a:bodyPr>
          <a:lstStyle/>
          <a:p>
            <a:r>
              <a:rPr lang="sk-SK" dirty="0"/>
              <a:t>Revitalizácia rieky </a:t>
            </a:r>
            <a:r>
              <a:rPr lang="sk-SK" dirty="0" err="1"/>
              <a:t>rudava</a:t>
            </a:r>
            <a:br>
              <a:rPr lang="sk-SK" dirty="0"/>
            </a:br>
            <a:r>
              <a:rPr lang="sk-SK" sz="2400" dirty="0"/>
              <a:t>Andrej </a:t>
            </a:r>
            <a:r>
              <a:rPr lang="sk-SK" sz="2400" dirty="0" err="1"/>
              <a:t>Devečka</a:t>
            </a:r>
            <a:r>
              <a:rPr lang="sk-SK" sz="2400" dirty="0"/>
              <a:t>, </a:t>
            </a:r>
            <a:r>
              <a:rPr lang="sk-SK" sz="1800" dirty="0" err="1"/>
              <a:t>Konference</a:t>
            </a:r>
            <a:r>
              <a:rPr lang="sk-SK" sz="1800" dirty="0"/>
              <a:t> vodní toky 2023</a:t>
            </a:r>
            <a:br>
              <a:rPr lang="sk-SK" sz="1800" dirty="0"/>
            </a:br>
            <a:r>
              <a:rPr lang="sk-SK" sz="1800" dirty="0"/>
              <a:t>22.11.2023</a:t>
            </a:r>
            <a:endParaRPr lang="sk-SK" dirty="0"/>
          </a:p>
        </p:txBody>
      </p:sp>
      <p:pic>
        <p:nvPicPr>
          <p:cNvPr id="4" name="Obrázok 9" descr="logo_BROZ.gif">
            <a:extLst>
              <a:ext uri="{FF2B5EF4-FFF2-40B4-BE49-F238E27FC236}">
                <a16:creationId xmlns:a16="http://schemas.microsoft.com/office/drawing/2014/main" id="{D50475BD-0E1F-41B1-8F73-EDFF998AB94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093" y="126446"/>
            <a:ext cx="2232025" cy="1352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6">
            <a:extLst>
              <a:ext uri="{FF2B5EF4-FFF2-40B4-BE49-F238E27FC236}">
                <a16:creationId xmlns:a16="http://schemas.microsoft.com/office/drawing/2014/main" id="{3F42D412-C2C2-4828-AEAA-3C6EBABDC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69981"/>
            <a:ext cx="45942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060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7">
            <a:extLst>
              <a:ext uri="{FF2B5EF4-FFF2-40B4-BE49-F238E27FC236}">
                <a16:creationId xmlns:a16="http://schemas.microsoft.com/office/drawing/2014/main" id="{FC74DFAF-0D16-41CD-9D8C-210B57AC8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5500"/>
            <a:ext cx="12192000" cy="804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547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2">
            <a:extLst>
              <a:ext uri="{FF2B5EF4-FFF2-40B4-BE49-F238E27FC236}">
                <a16:creationId xmlns:a16="http://schemas.microsoft.com/office/drawing/2014/main" id="{CCC65E1A-B0C4-4CA9-8DE0-0E97FD91B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2613"/>
            <a:ext cx="12192000" cy="802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612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A360E78C-D3D9-4B2E-833E-E02855C20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7063"/>
            <a:ext cx="12319000" cy="819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85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2">
            <a:extLst>
              <a:ext uri="{FF2B5EF4-FFF2-40B4-BE49-F238E27FC236}">
                <a16:creationId xmlns:a16="http://schemas.microsoft.com/office/drawing/2014/main" id="{4EF7B126-3A2C-4A50-9E59-90C04A344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6888"/>
            <a:ext cx="12192000" cy="801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759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11">
            <a:extLst>
              <a:ext uri="{FF2B5EF4-FFF2-40B4-BE49-F238E27FC236}">
                <a16:creationId xmlns:a16="http://schemas.microsoft.com/office/drawing/2014/main" id="{75A568E1-4D8F-4359-8397-E07F61390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26" y="1298864"/>
            <a:ext cx="4183912" cy="278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13">
            <a:extLst>
              <a:ext uri="{FF2B5EF4-FFF2-40B4-BE49-F238E27FC236}">
                <a16:creationId xmlns:a16="http://schemas.microsoft.com/office/drawing/2014/main" id="{73E22C98-A0A2-4BAB-8DFC-1CE42542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281" y="1250251"/>
            <a:ext cx="3115419" cy="208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ok 15">
            <a:extLst>
              <a:ext uri="{FF2B5EF4-FFF2-40B4-BE49-F238E27FC236}">
                <a16:creationId xmlns:a16="http://schemas.microsoft.com/office/drawing/2014/main" id="{70ACF466-07FC-4F11-83C6-3401A8390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27" y="3483253"/>
            <a:ext cx="3094048" cy="206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ok 20">
            <a:extLst>
              <a:ext uri="{FF2B5EF4-FFF2-40B4-BE49-F238E27FC236}">
                <a16:creationId xmlns:a16="http://schemas.microsoft.com/office/drawing/2014/main" id="{0B7E18FC-8D0E-4F72-AFCC-0407035B8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00" y="4296648"/>
            <a:ext cx="1763013" cy="117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ok 22">
            <a:extLst>
              <a:ext uri="{FF2B5EF4-FFF2-40B4-BE49-F238E27FC236}">
                <a16:creationId xmlns:a16="http://schemas.microsoft.com/office/drawing/2014/main" id="{8A68C5BC-DD53-4CBC-AFE6-40FC7EFE4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963" y="4296648"/>
            <a:ext cx="1763012" cy="117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feil nach rechts 14">
            <a:extLst>
              <a:ext uri="{FF2B5EF4-FFF2-40B4-BE49-F238E27FC236}">
                <a16:creationId xmlns:a16="http://schemas.microsoft.com/office/drawing/2014/main" id="{0E8614C6-E66E-4BAD-B77B-C37049255F86}"/>
              </a:ext>
            </a:extLst>
          </p:cNvPr>
          <p:cNvSpPr/>
          <p:nvPr/>
        </p:nvSpPr>
        <p:spPr>
          <a:xfrm>
            <a:off x="6156721" y="2415446"/>
            <a:ext cx="361553" cy="219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 sz="2000"/>
          </a:p>
        </p:txBody>
      </p:sp>
      <p:sp>
        <p:nvSpPr>
          <p:cNvPr id="10" name="Pfeil nach rechts 14">
            <a:extLst>
              <a:ext uri="{FF2B5EF4-FFF2-40B4-BE49-F238E27FC236}">
                <a16:creationId xmlns:a16="http://schemas.microsoft.com/office/drawing/2014/main" id="{C812D433-AED7-495C-A04C-97F50F484B62}"/>
              </a:ext>
            </a:extLst>
          </p:cNvPr>
          <p:cNvSpPr/>
          <p:nvPr/>
        </p:nvSpPr>
        <p:spPr>
          <a:xfrm>
            <a:off x="6156721" y="4485546"/>
            <a:ext cx="361553" cy="219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 sz="2000"/>
          </a:p>
        </p:txBody>
      </p:sp>
    </p:spTree>
    <p:extLst>
      <p:ext uri="{BB962C8B-B14F-4D97-AF65-F5344CB8AC3E}">
        <p14:creationId xmlns:p14="http://schemas.microsoft.com/office/powerpoint/2010/main" val="243070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A7291067-A313-455C-A967-BF0E1FCCA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902" y="1953086"/>
            <a:ext cx="3887549" cy="259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14">
            <a:extLst>
              <a:ext uri="{FF2B5EF4-FFF2-40B4-BE49-F238E27FC236}">
                <a16:creationId xmlns:a16="http://schemas.microsoft.com/office/drawing/2014/main" id="{8F28E786-845F-41B4-A274-023C1CF33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041" y="1953086"/>
            <a:ext cx="1835478" cy="259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ok 15">
            <a:extLst>
              <a:ext uri="{FF2B5EF4-FFF2-40B4-BE49-F238E27FC236}">
                <a16:creationId xmlns:a16="http://schemas.microsoft.com/office/drawing/2014/main" id="{A7D4466E-DFF3-45C6-874B-BB7ED3781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4" y="1950340"/>
            <a:ext cx="1837318" cy="259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ok 16">
            <a:extLst>
              <a:ext uri="{FF2B5EF4-FFF2-40B4-BE49-F238E27FC236}">
                <a16:creationId xmlns:a16="http://schemas.microsoft.com/office/drawing/2014/main" id="{A6891A9F-105F-4FD0-AA2A-642057FD1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4" y="4690679"/>
            <a:ext cx="7868848" cy="194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ok 12">
            <a:extLst>
              <a:ext uri="{FF2B5EF4-FFF2-40B4-BE49-F238E27FC236}">
                <a16:creationId xmlns:a16="http://schemas.microsoft.com/office/drawing/2014/main" id="{B7EF046F-C618-4B47-B3BA-9BA450679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271" y="446438"/>
            <a:ext cx="4011088" cy="59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D7EC3BBA-EC46-460C-B024-95F734211CA1}"/>
              </a:ext>
            </a:extLst>
          </p:cNvPr>
          <p:cNvSpPr txBox="1"/>
          <p:nvPr/>
        </p:nvSpPr>
        <p:spPr>
          <a:xfrm>
            <a:off x="310719" y="1231364"/>
            <a:ext cx="5948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Bookman Old Style" panose="02050604050505020204" pitchFamily="18" charset="0"/>
              </a:rPr>
              <a:t>Odborná štúdia – VÚVH, STU Bratislava</a:t>
            </a:r>
          </a:p>
          <a:p>
            <a:r>
              <a:rPr lang="sk-SK" dirty="0">
                <a:latin typeface="Bookman Old Style" panose="02050604050505020204" pitchFamily="18" charset="0"/>
              </a:rPr>
              <a:t>Projektová dokumentácia – Tria projekt </a:t>
            </a:r>
            <a:r>
              <a:rPr lang="sk-SK" dirty="0" err="1">
                <a:latin typeface="Bookman Old Style" panose="02050604050505020204" pitchFamily="18" charset="0"/>
              </a:rPr>
              <a:t>s.r.o</a:t>
            </a:r>
            <a:r>
              <a:rPr lang="sk-SK" dirty="0"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4058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4">
            <a:extLst>
              <a:ext uri="{FF2B5EF4-FFF2-40B4-BE49-F238E27FC236}">
                <a16:creationId xmlns:a16="http://schemas.microsoft.com/office/drawing/2014/main" id="{385FAE33-A4F5-4F3B-9B79-7E96EB52F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1219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Na obrázku môže byť mapa">
            <a:extLst>
              <a:ext uri="{FF2B5EF4-FFF2-40B4-BE49-F238E27FC236}">
                <a16:creationId xmlns:a16="http://schemas.microsoft.com/office/drawing/2014/main" id="{F1F34621-8E02-4EE7-A8D0-74E593D17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511"/>
            <a:ext cx="6416675" cy="419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ok 6">
            <a:extLst>
              <a:ext uri="{FF2B5EF4-FFF2-40B4-BE49-F238E27FC236}">
                <a16:creationId xmlns:a16="http://schemas.microsoft.com/office/drawing/2014/main" id="{C18F1340-A48D-4C1E-BA2A-C122379F3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2" t="16635" r="33984" b="48038"/>
          <a:stretch>
            <a:fillRect/>
          </a:stretch>
        </p:blipFill>
        <p:spPr bwMode="auto">
          <a:xfrm>
            <a:off x="7910292" y="199886"/>
            <a:ext cx="4104740" cy="231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24">
            <a:extLst>
              <a:ext uri="{FF2B5EF4-FFF2-40B4-BE49-F238E27FC236}">
                <a16:creationId xmlns:a16="http://schemas.microsoft.com/office/drawing/2014/main" id="{268FC0B7-6571-4E15-8DF3-BE29C1173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2"/>
          <a:stretch>
            <a:fillRect/>
          </a:stretch>
        </p:blipFill>
        <p:spPr bwMode="auto">
          <a:xfrm>
            <a:off x="5775325" y="3346268"/>
            <a:ext cx="641667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796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E27966-39C3-48B2-B658-12322E6822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327" y="1054559"/>
            <a:ext cx="9196099" cy="613234"/>
          </a:xfrm>
        </p:spPr>
        <p:txBody>
          <a:bodyPr anchor="t">
            <a:normAutofit fontScale="90000"/>
          </a:bodyPr>
          <a:lstStyle/>
          <a:p>
            <a:pPr algn="l"/>
            <a:r>
              <a:rPr lang="sk-SK" sz="2800" b="1" cap="none" dirty="0">
                <a:latin typeface="Bookman Old Style" panose="02050604050505020204" pitchFamily="18" charset="0"/>
              </a:rPr>
              <a:t>Revitalizácia rieky Rudava</a:t>
            </a:r>
            <a:br>
              <a:rPr lang="sk-SK" sz="2800" cap="none" dirty="0">
                <a:latin typeface="Bookman Old Style" panose="02050604050505020204" pitchFamily="18" charset="0"/>
              </a:rPr>
            </a:br>
            <a:br>
              <a:rPr lang="sk-SK" sz="2800" cap="none" dirty="0">
                <a:latin typeface="Bookman Old Style" panose="02050604050505020204" pitchFamily="18" charset="0"/>
              </a:rPr>
            </a:br>
            <a:br>
              <a:rPr lang="sk-SK" sz="2800" cap="none" dirty="0">
                <a:latin typeface="Bookman Old Style" panose="02050604050505020204" pitchFamily="18" charset="0"/>
              </a:rPr>
            </a:br>
            <a:endParaRPr lang="sk-SK" sz="2800" cap="none" dirty="0">
              <a:latin typeface="Bookman Old Style" panose="02050604050505020204" pitchFamily="18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9FA303E0-A9C3-496E-AAEA-F213881913F6}"/>
              </a:ext>
            </a:extLst>
          </p:cNvPr>
          <p:cNvSpPr txBox="1">
            <a:spLocks/>
          </p:cNvSpPr>
          <p:nvPr/>
        </p:nvSpPr>
        <p:spPr>
          <a:xfrm>
            <a:off x="215035" y="1684339"/>
            <a:ext cx="5880965" cy="28373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>
                <a:latin typeface="Bookman Old Style" panose="02050604050505020204" pitchFamily="18" charset="0"/>
              </a:rPr>
              <a:t>úsek 2,2 km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>
                <a:latin typeface="Bookman Old Style" panose="02050604050505020204" pitchFamily="18" charset="0"/>
              </a:rPr>
              <a:t>obnova prirodzeného koryta rieky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>
                <a:latin typeface="Bookman Old Style" panose="02050604050505020204" pitchFamily="18" charset="0"/>
              </a:rPr>
              <a:t>obnova riečnej dynamiky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>
                <a:latin typeface="Bookman Old Style" panose="02050604050505020204" pitchFamily="18" charset="0"/>
              </a:rPr>
              <a:t>odstránenie betónového opevnenia brehov, kamennej fixácie dna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>
                <a:latin typeface="Bookman Old Style" panose="02050604050505020204" pitchFamily="18" charset="0"/>
              </a:rPr>
              <a:t>premodelovanie koryta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>
                <a:latin typeface="Bookman Old Style" panose="02050604050505020204" pitchFamily="18" charset="0"/>
              </a:rPr>
              <a:t>vegetačné pevnenia brehov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sk-SK" sz="2400" cap="none" dirty="0">
              <a:latin typeface="Bookman Old Style" panose="020506040505050202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>
                <a:latin typeface="Bookman Old Style" panose="02050604050505020204" pitchFamily="18" charset="0"/>
              </a:rPr>
              <a:t>príprava 3 roky – realizácia 4 mesiace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sk-SK" sz="2800" cap="none" dirty="0">
              <a:latin typeface="Bookman Old Style" panose="02050604050505020204" pitchFamily="18" charset="0"/>
            </a:endParaRPr>
          </a:p>
          <a:p>
            <a:pPr algn="l"/>
            <a:endParaRPr lang="sk-SK" sz="2800" cap="none" dirty="0">
              <a:latin typeface="Bookman Old Style" panose="02050604050505020204" pitchFamily="18" charset="0"/>
            </a:endParaRPr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5F4D0D32-7D22-46D2-AD6F-5B7A4584D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707" y="1054559"/>
            <a:ext cx="5880966" cy="441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29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E27966-39C3-48B2-B658-12322E6822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327" y="1054559"/>
            <a:ext cx="9196099" cy="613234"/>
          </a:xfrm>
        </p:spPr>
        <p:txBody>
          <a:bodyPr anchor="t">
            <a:normAutofit fontScale="90000"/>
          </a:bodyPr>
          <a:lstStyle/>
          <a:p>
            <a:pPr algn="l"/>
            <a:r>
              <a:rPr lang="sk-SK" sz="2800" b="1" cap="none" dirty="0">
                <a:latin typeface="Bookman Old Style" panose="02050604050505020204" pitchFamily="18" charset="0"/>
              </a:rPr>
              <a:t>Jedinečná revitalizácia = Jedinečné problémy</a:t>
            </a:r>
            <a:br>
              <a:rPr lang="sk-SK" sz="2800" cap="none" dirty="0">
                <a:latin typeface="Bookman Old Style" panose="02050604050505020204" pitchFamily="18" charset="0"/>
              </a:rPr>
            </a:br>
            <a:br>
              <a:rPr lang="sk-SK" sz="2800" cap="none" dirty="0">
                <a:latin typeface="Bookman Old Style" panose="02050604050505020204" pitchFamily="18" charset="0"/>
              </a:rPr>
            </a:br>
            <a:br>
              <a:rPr lang="sk-SK" sz="2800" cap="none" dirty="0">
                <a:latin typeface="Bookman Old Style" panose="02050604050505020204" pitchFamily="18" charset="0"/>
              </a:rPr>
            </a:br>
            <a:endParaRPr lang="sk-SK" sz="2800" cap="none" dirty="0">
              <a:latin typeface="Bookman Old Style" panose="02050604050505020204" pitchFamily="18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9FA303E0-A9C3-496E-AAEA-F213881913F6}"/>
              </a:ext>
            </a:extLst>
          </p:cNvPr>
          <p:cNvSpPr txBox="1">
            <a:spLocks/>
          </p:cNvSpPr>
          <p:nvPr/>
        </p:nvSpPr>
        <p:spPr>
          <a:xfrm>
            <a:off x="215035" y="1684339"/>
            <a:ext cx="8573858" cy="337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>
                <a:latin typeface="Bookman Old Style" panose="02050604050505020204" pitchFamily="18" charset="0"/>
              </a:rPr>
              <a:t>3 x predlžovaný projekt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>
                <a:latin typeface="Bookman Old Style" panose="02050604050505020204" pitchFamily="18" charset="0"/>
              </a:rPr>
              <a:t>7x upravované stanovisko SVP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>
                <a:latin typeface="Bookman Old Style" panose="02050604050505020204" pitchFamily="18" charset="0"/>
              </a:rPr>
              <a:t>26 stanovísk rôznych dotknutých subjektov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>
                <a:latin typeface="Bookman Old Style" panose="02050604050505020204" pitchFamily="18" charset="0"/>
              </a:rPr>
              <a:t>Stavebné povolenie – právoplatnosť 5.5. 2022 – 67 podmienok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sk-SK" sz="2400" cap="none" dirty="0">
              <a:latin typeface="Bookman Old Style" panose="020506040505050202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sk-SK" sz="2400" cap="none" dirty="0">
              <a:latin typeface="Bookman Old Style" panose="020506040505050202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sk-SK" sz="2400" cap="none" dirty="0">
              <a:latin typeface="Bookman Old Style" panose="020506040505050202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>
                <a:latin typeface="Bookman Old Style" panose="02050604050505020204" pitchFamily="18" charset="0"/>
              </a:rPr>
              <a:t>Odpredaj štátneho majetku – zostatková cena úpravy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>
                <a:latin typeface="Bookman Old Style" panose="02050604050505020204" pitchFamily="18" charset="0"/>
              </a:rPr>
              <a:t>Nemožnosť prenajať vodohospodársky významný vodný tok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400" cap="none" dirty="0">
                <a:latin typeface="Bookman Old Style" panose="02050604050505020204" pitchFamily="18" charset="0"/>
              </a:rPr>
              <a:t>Cena stavby – PD necenená na 950 000 ...rozpočet 180 000</a:t>
            </a:r>
            <a:endParaRPr lang="sk-SK" sz="2400" cap="none" dirty="0">
              <a:latin typeface="Bookman Old Style" panose="020506040505050202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 err="1">
                <a:latin typeface="Bookman Old Style" panose="02050604050505020204" pitchFamily="18" charset="0"/>
              </a:rPr>
              <a:t>Majetkoprávne</a:t>
            </a:r>
            <a:r>
              <a:rPr lang="sk-SK" sz="2400" cap="none" dirty="0">
                <a:latin typeface="Bookman Old Style" panose="02050604050505020204" pitchFamily="18" charset="0"/>
              </a:rPr>
              <a:t> vysporiadanie – nájom, zodpovednosť, kolaudácia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>
                <a:latin typeface="Bookman Old Style" panose="02050604050505020204" pitchFamily="18" charset="0"/>
              </a:rPr>
              <a:t>Nevôľa miestnej rybárskej organizácie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sk-SK" sz="2400" cap="none" dirty="0">
              <a:latin typeface="Bookman Old Style" panose="020506040505050202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sk-SK" sz="2400" cap="none" dirty="0">
              <a:latin typeface="Bookman Old Style" panose="020506040505050202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>
                <a:latin typeface="Bookman Old Style" panose="02050604050505020204" pitchFamily="18" charset="0"/>
              </a:rPr>
              <a:t>Vodná stavba ? ............alebo prirodzený tok?</a:t>
            </a:r>
          </a:p>
          <a:p>
            <a:pPr algn="l"/>
            <a:endParaRPr lang="sk-SK" sz="2800" cap="none" dirty="0">
              <a:latin typeface="Bookman Old Style" panose="02050604050505020204" pitchFamily="18" charset="0"/>
            </a:endParaRPr>
          </a:p>
          <a:p>
            <a:pPr algn="l"/>
            <a:endParaRPr lang="sk-SK" sz="2800" cap="none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780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4">
            <a:extLst>
              <a:ext uri="{FF2B5EF4-FFF2-40B4-BE49-F238E27FC236}">
                <a16:creationId xmlns:a16="http://schemas.microsoft.com/office/drawing/2014/main" id="{9074B7B7-D804-49A6-B268-83FD960BB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"/>
            <a:ext cx="6287240" cy="797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DB747F15-E1F2-41B8-957B-0E48EC673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-274638"/>
            <a:ext cx="6287240" cy="797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933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E27966-39C3-48B2-B658-12322E6822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237" y="1807848"/>
            <a:ext cx="8689976" cy="613234"/>
          </a:xfrm>
        </p:spPr>
        <p:txBody>
          <a:bodyPr anchor="t">
            <a:normAutofit fontScale="90000"/>
          </a:bodyPr>
          <a:lstStyle/>
          <a:p>
            <a:pPr algn="l"/>
            <a:r>
              <a:rPr lang="sk-SK" sz="2800" b="1" cap="none" dirty="0">
                <a:latin typeface="Bookman Old Style" panose="02050604050505020204" pitchFamily="18" charset="0"/>
              </a:rPr>
              <a:t>Bratislavské regionálne ochranárske združenie</a:t>
            </a:r>
            <a:br>
              <a:rPr lang="sk-SK" sz="2800" cap="none" dirty="0">
                <a:latin typeface="Bookman Old Style" panose="02050604050505020204" pitchFamily="18" charset="0"/>
              </a:rPr>
            </a:br>
            <a:br>
              <a:rPr lang="sk-SK" sz="2800" cap="none" dirty="0">
                <a:latin typeface="Bookman Old Style" panose="02050604050505020204" pitchFamily="18" charset="0"/>
              </a:rPr>
            </a:br>
            <a:br>
              <a:rPr lang="sk-SK" sz="2800" cap="none" dirty="0">
                <a:latin typeface="Bookman Old Style" panose="02050604050505020204" pitchFamily="18" charset="0"/>
              </a:rPr>
            </a:br>
            <a:endParaRPr lang="sk-SK" sz="2800" cap="none" dirty="0">
              <a:latin typeface="Bookman Old Style" panose="02050604050505020204" pitchFamily="18" charset="0"/>
            </a:endParaRPr>
          </a:p>
        </p:txBody>
      </p:sp>
      <p:pic>
        <p:nvPicPr>
          <p:cNvPr id="5" name="Grafik 6">
            <a:extLst>
              <a:ext uri="{FF2B5EF4-FFF2-40B4-BE49-F238E27FC236}">
                <a16:creationId xmlns:a16="http://schemas.microsoft.com/office/drawing/2014/main" id="{3F42D412-C2C2-4828-AEAA-3C6EBABDC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0562"/>
            <a:ext cx="45942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ok 9" descr="logo_BROZ.gif">
            <a:extLst>
              <a:ext uri="{FF2B5EF4-FFF2-40B4-BE49-F238E27FC236}">
                <a16:creationId xmlns:a16="http://schemas.microsoft.com/office/drawing/2014/main" id="{AE564E9E-3F6E-4EDF-A444-4AC9C4D0BDC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247745"/>
            <a:ext cx="2232025" cy="1352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9FA303E0-A9C3-496E-AAEA-F213881913F6}"/>
              </a:ext>
            </a:extLst>
          </p:cNvPr>
          <p:cNvSpPr txBox="1">
            <a:spLocks/>
          </p:cNvSpPr>
          <p:nvPr/>
        </p:nvSpPr>
        <p:spPr>
          <a:xfrm>
            <a:off x="333663" y="2659568"/>
            <a:ext cx="8689976" cy="27540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800" cap="none" dirty="0">
                <a:latin typeface="Bookman Old Style" panose="02050604050505020204" pitchFamily="18" charset="0"/>
              </a:rPr>
              <a:t>občianske združenie, 1997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800" cap="none" dirty="0">
                <a:latin typeface="Bookman Old Style" panose="02050604050505020204" pitchFamily="18" charset="0"/>
              </a:rPr>
              <a:t>praktická ochrana prírody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800" cap="none" dirty="0">
                <a:latin typeface="Bookman Old Style" panose="02050604050505020204" pitchFamily="18" charset="0"/>
              </a:rPr>
              <a:t>obnova vzácnych biotopov: lesné, vodné, </a:t>
            </a:r>
            <a:r>
              <a:rPr lang="sk-SK" sz="2800" cap="none" dirty="0" err="1">
                <a:latin typeface="Bookman Old Style" panose="02050604050505020204" pitchFamily="18" charset="0"/>
              </a:rPr>
              <a:t>mokradné</a:t>
            </a:r>
            <a:r>
              <a:rPr lang="sk-SK" sz="2800" cap="none" dirty="0">
                <a:latin typeface="Bookman Old Style" panose="02050604050505020204" pitchFamily="18" charset="0"/>
              </a:rPr>
              <a:t>, lesostepné, lúčne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800" cap="none" dirty="0">
                <a:latin typeface="Bookman Old Style" panose="02050604050505020204" pitchFamily="18" charset="0"/>
              </a:rPr>
              <a:t>obnova tradičných foriem hospodárenia, aktivity pre verejnosť s </a:t>
            </a:r>
            <a:r>
              <a:rPr lang="sk-SK" sz="2800" cap="none" dirty="0" err="1">
                <a:latin typeface="Bookman Old Style" panose="02050604050505020204" pitchFamily="18" charset="0"/>
              </a:rPr>
              <a:t>enviro</a:t>
            </a:r>
            <a:r>
              <a:rPr lang="sk-SK" sz="2800" cap="none" dirty="0">
                <a:latin typeface="Bookman Old Style" panose="02050604050505020204" pitchFamily="18" charset="0"/>
              </a:rPr>
              <a:t>- tematikou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800" cap="none" dirty="0">
                <a:latin typeface="Bookman Old Style" panose="02050604050505020204" pitchFamily="18" charset="0"/>
              </a:rPr>
              <a:t>pôsobnosť J-Z Slovensko - BA, Podunajsko, Záhorie, Malé Karpaty,   Biele Karpaty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br>
              <a:rPr lang="sk-SK" sz="2800" cap="none" dirty="0">
                <a:latin typeface="Bookman Old Style" panose="02050604050505020204" pitchFamily="18" charset="0"/>
              </a:rPr>
            </a:br>
            <a:endParaRPr lang="sk-SK" sz="2800" cap="none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088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2">
            <a:extLst>
              <a:ext uri="{FF2B5EF4-FFF2-40B4-BE49-F238E27FC236}">
                <a16:creationId xmlns:a16="http://schemas.microsoft.com/office/drawing/2014/main" id="{7E856F7C-763A-4491-9ED4-924BD47E8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19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827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4">
            <a:extLst>
              <a:ext uri="{FF2B5EF4-FFF2-40B4-BE49-F238E27FC236}">
                <a16:creationId xmlns:a16="http://schemas.microsoft.com/office/drawing/2014/main" id="{FD4591EC-A432-4315-BF37-AB7C4731C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225" y="-1244600"/>
            <a:ext cx="12998450" cy="866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226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4">
            <a:extLst>
              <a:ext uri="{FF2B5EF4-FFF2-40B4-BE49-F238E27FC236}">
                <a16:creationId xmlns:a16="http://schemas.microsoft.com/office/drawing/2014/main" id="{00B7A79D-9A47-4C97-A715-AF699D7A3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43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361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360A516-BE17-4E2D-AE49-125D478E8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2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08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B2E9B9F5-8549-445A-8222-CDA652E16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51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94ECFDE6-3A95-4AAF-AE9F-DF49DC6AD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90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E9ABE97C-989B-4F01-8607-3A4F985FD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43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28DB717D-7EEF-4708-8B3D-602CCB238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25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8C65E0F0-3636-44DC-A11C-EE69F9FE1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30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41A22810-B943-4320-A726-1C7F4783D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86" y="-395781"/>
            <a:ext cx="11478827" cy="764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59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E27966-39C3-48B2-B658-12322E6822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237" y="924020"/>
            <a:ext cx="8689976" cy="613234"/>
          </a:xfrm>
        </p:spPr>
        <p:txBody>
          <a:bodyPr anchor="t">
            <a:normAutofit fontScale="90000"/>
          </a:bodyPr>
          <a:lstStyle/>
          <a:p>
            <a:pPr algn="l"/>
            <a:r>
              <a:rPr lang="sk-SK" sz="2800" b="1" cap="none" dirty="0">
                <a:latin typeface="Bookman Old Style" panose="02050604050505020204" pitchFamily="18" charset="0"/>
              </a:rPr>
              <a:t>Obnova vodných a </a:t>
            </a:r>
            <a:r>
              <a:rPr lang="sk-SK" sz="2800" b="1" cap="none" dirty="0" err="1">
                <a:latin typeface="Bookman Old Style" panose="02050604050505020204" pitchFamily="18" charset="0"/>
              </a:rPr>
              <a:t>mokradných</a:t>
            </a:r>
            <a:r>
              <a:rPr lang="sk-SK" sz="2800" b="1" cap="none" dirty="0">
                <a:latin typeface="Bookman Old Style" panose="02050604050505020204" pitchFamily="18" charset="0"/>
              </a:rPr>
              <a:t> biotopov</a:t>
            </a:r>
            <a:br>
              <a:rPr lang="sk-SK" sz="2800" cap="none" dirty="0">
                <a:latin typeface="Bookman Old Style" panose="02050604050505020204" pitchFamily="18" charset="0"/>
              </a:rPr>
            </a:br>
            <a:br>
              <a:rPr lang="sk-SK" sz="2800" cap="none" dirty="0">
                <a:latin typeface="Bookman Old Style" panose="02050604050505020204" pitchFamily="18" charset="0"/>
              </a:rPr>
            </a:br>
            <a:br>
              <a:rPr lang="sk-SK" sz="2800" cap="none" dirty="0">
                <a:latin typeface="Bookman Old Style" panose="02050604050505020204" pitchFamily="18" charset="0"/>
              </a:rPr>
            </a:br>
            <a:endParaRPr lang="sk-SK" sz="2800" cap="none" dirty="0">
              <a:latin typeface="Bookman Old Style" panose="02050604050505020204" pitchFamily="18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9FA303E0-A9C3-496E-AAEA-F213881913F6}"/>
              </a:ext>
            </a:extLst>
          </p:cNvPr>
          <p:cNvSpPr txBox="1">
            <a:spLocks/>
          </p:cNvSpPr>
          <p:nvPr/>
        </p:nvSpPr>
        <p:spPr>
          <a:xfrm>
            <a:off x="388938" y="1537253"/>
            <a:ext cx="6967826" cy="28373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800" cap="none" dirty="0">
                <a:latin typeface="Bookman Old Style" panose="02050604050505020204" pitchFamily="18" charset="0"/>
              </a:rPr>
              <a:t>obnova vodného režimu vnútrozemskej delty Dunaja</a:t>
            </a:r>
          </a:p>
          <a:p>
            <a:pPr algn="l"/>
            <a:endParaRPr lang="sk-SK" sz="2800" cap="none" dirty="0">
              <a:latin typeface="Bookman Old Style" panose="020506040505050202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800" cap="none" dirty="0" err="1">
                <a:latin typeface="Bookman Old Style" panose="02050604050505020204" pitchFamily="18" charset="0"/>
              </a:rPr>
              <a:t>sprietočňovanie</a:t>
            </a:r>
            <a:r>
              <a:rPr lang="sk-SK" sz="2800" cap="none" dirty="0">
                <a:latin typeface="Bookman Old Style" panose="02050604050505020204" pitchFamily="18" charset="0"/>
              </a:rPr>
              <a:t> ramien/ ramenných systémov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sk-SK" sz="2800" cap="none" dirty="0">
              <a:latin typeface="Bookman Old Style" panose="020506040505050202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800" cap="none" dirty="0">
                <a:latin typeface="Bookman Old Style" panose="02050604050505020204" pitchFamily="18" charset="0"/>
              </a:rPr>
              <a:t>obnova mokradí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sk-SK" sz="2800" cap="none" dirty="0">
              <a:latin typeface="Bookman Old Style" panose="020506040505050202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800" cap="none" dirty="0">
                <a:latin typeface="Bookman Old Style" panose="02050604050505020204" pitchFamily="18" charset="0"/>
              </a:rPr>
              <a:t>zavodnenie vyschnutých ramien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sk-SK" sz="2800" cap="none" dirty="0">
              <a:latin typeface="Bookman Old Style" panose="020506040505050202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800" cap="none" dirty="0">
                <a:latin typeface="Bookman Old Style" panose="02050604050505020204" pitchFamily="18" charset="0"/>
              </a:rPr>
              <a:t>obnova prirodzených korýt riek</a:t>
            </a:r>
          </a:p>
          <a:p>
            <a:pPr algn="l"/>
            <a:endParaRPr lang="sk-SK" sz="2800" cap="none" dirty="0">
              <a:latin typeface="Bookman Old Style" panose="02050604050505020204" pitchFamily="18" charset="0"/>
            </a:endParaRPr>
          </a:p>
        </p:txBody>
      </p:sp>
      <p:pic>
        <p:nvPicPr>
          <p:cNvPr id="6" name="Picture 2" descr="D:\Kaja_PPP_2011_09_05\LIFE\BSF_LIFE_2012\C_2_restoration_river_branch_systems\Klucovec\foto video vyber\Klucovec_tlac\Klucovec_2019_05_01.JPG">
            <a:extLst>
              <a:ext uri="{FF2B5EF4-FFF2-40B4-BE49-F238E27FC236}">
                <a16:creationId xmlns:a16="http://schemas.microsoft.com/office/drawing/2014/main" id="{C0570DFB-C2D1-4285-8106-450735C83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764" y="252195"/>
            <a:ext cx="4733925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FOTODOKUMENTACIA_LIFE\2014_04_11_Lel s VVB_prace\2014_04_11_Lel s VVB_prace_RS\P1130620.JPG">
            <a:extLst>
              <a:ext uri="{FF2B5EF4-FFF2-40B4-BE49-F238E27FC236}">
                <a16:creationId xmlns:a16="http://schemas.microsoft.com/office/drawing/2014/main" id="{B76B53A6-090C-4232-997F-026EE4DD4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2"/>
          <a:stretch>
            <a:fillRect/>
          </a:stretch>
        </p:blipFill>
        <p:spPr bwMode="auto">
          <a:xfrm>
            <a:off x="3018560" y="4840956"/>
            <a:ext cx="3181350" cy="200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ok 7" descr="IMG_2242">
            <a:extLst>
              <a:ext uri="{FF2B5EF4-FFF2-40B4-BE49-F238E27FC236}">
                <a16:creationId xmlns:a16="http://schemas.microsoft.com/office/drawing/2014/main" id="{AFCFBAEB-A7B6-45EC-8D2D-57C695E09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779" y="4855841"/>
            <a:ext cx="2730614" cy="19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User\Desktop\Kaja_PPP_2011_09_05\LIFE\BROZ_vselico\VZ_2013_02_21\Medvedovske rameno\zmensene\2012_12_07_b.JPG">
            <a:extLst>
              <a:ext uri="{FF2B5EF4-FFF2-40B4-BE49-F238E27FC236}">
                <a16:creationId xmlns:a16="http://schemas.microsoft.com/office/drawing/2014/main" id="{536CA48C-7B0A-4FDC-978E-F3B9E17A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4855842"/>
            <a:ext cx="2996528" cy="19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FOTODOKUMENTACIA_LIFE\2019_04_09_Klucovec_prace\2019_04_09_Klucovec\P1080289.JPG">
            <a:extLst>
              <a:ext uri="{FF2B5EF4-FFF2-40B4-BE49-F238E27FC236}">
                <a16:creationId xmlns:a16="http://schemas.microsoft.com/office/drawing/2014/main" id="{AB0D83AD-6A9A-408B-A099-C3F195CEF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>
            <a:fillRect/>
          </a:stretch>
        </p:blipFill>
        <p:spPr bwMode="auto">
          <a:xfrm>
            <a:off x="6179127" y="4847706"/>
            <a:ext cx="3344192" cy="199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140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92AAF9E2-4BE9-4682-868A-82CB0D719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33412"/>
            <a:ext cx="12192001" cy="79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138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E27966-39C3-48B2-B658-12322E6822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327" y="1054559"/>
            <a:ext cx="9196099" cy="613234"/>
          </a:xfrm>
        </p:spPr>
        <p:txBody>
          <a:bodyPr anchor="t">
            <a:normAutofit fontScale="90000"/>
          </a:bodyPr>
          <a:lstStyle/>
          <a:p>
            <a:pPr algn="l"/>
            <a:r>
              <a:rPr lang="sk-SK" sz="2800" b="1" cap="none" dirty="0">
                <a:latin typeface="Bookman Old Style" panose="02050604050505020204" pitchFamily="18" charset="0"/>
              </a:rPr>
              <a:t>Revitalizácia rieky Rudava – nie len biotopy</a:t>
            </a:r>
            <a:br>
              <a:rPr lang="sk-SK" sz="2800" cap="none" dirty="0">
                <a:latin typeface="Bookman Old Style" panose="02050604050505020204" pitchFamily="18" charset="0"/>
              </a:rPr>
            </a:br>
            <a:br>
              <a:rPr lang="sk-SK" sz="2800" cap="none" dirty="0">
                <a:latin typeface="Bookman Old Style" panose="02050604050505020204" pitchFamily="18" charset="0"/>
              </a:rPr>
            </a:br>
            <a:br>
              <a:rPr lang="sk-SK" sz="2800" cap="none" dirty="0">
                <a:latin typeface="Bookman Old Style" panose="02050604050505020204" pitchFamily="18" charset="0"/>
              </a:rPr>
            </a:br>
            <a:endParaRPr lang="sk-SK" sz="2800" cap="none" dirty="0">
              <a:latin typeface="Bookman Old Style" panose="02050604050505020204" pitchFamily="18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9FA303E0-A9C3-496E-AAEA-F213881913F6}"/>
              </a:ext>
            </a:extLst>
          </p:cNvPr>
          <p:cNvSpPr txBox="1">
            <a:spLocks/>
          </p:cNvSpPr>
          <p:nvPr/>
        </p:nvSpPr>
        <p:spPr>
          <a:xfrm>
            <a:off x="215035" y="1684339"/>
            <a:ext cx="5651193" cy="36313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>
                <a:latin typeface="Bookman Old Style" panose="02050604050505020204" pitchFamily="18" charset="0"/>
              </a:rPr>
              <a:t>silný demonštratívny efekt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>
                <a:latin typeface="Bookman Old Style" panose="02050604050505020204" pitchFamily="18" charset="0"/>
              </a:rPr>
              <a:t>príklad dobrej spolupráce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 err="1">
                <a:latin typeface="Bookman Old Style" panose="02050604050505020204" pitchFamily="18" charset="0"/>
              </a:rPr>
              <a:t>know</a:t>
            </a:r>
            <a:r>
              <a:rPr lang="sk-SK" sz="2400" cap="none" dirty="0">
                <a:latin typeface="Bookman Old Style" panose="02050604050505020204" pitchFamily="18" charset="0"/>
              </a:rPr>
              <a:t>- </a:t>
            </a:r>
            <a:r>
              <a:rPr lang="sk-SK" sz="2400" cap="none" dirty="0" err="1">
                <a:latin typeface="Bookman Old Style" panose="02050604050505020204" pitchFamily="18" charset="0"/>
              </a:rPr>
              <a:t>how</a:t>
            </a:r>
            <a:endParaRPr lang="sk-SK" sz="2400" cap="none" dirty="0">
              <a:latin typeface="Bookman Old Style" panose="020506040505050202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>
                <a:latin typeface="Bookman Old Style" panose="02050604050505020204" pitchFamily="18" charset="0"/>
              </a:rPr>
              <a:t>poukázanie na administratívne a legislatívne prekážky – novela vodného zákona 1.5.2023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>
                <a:latin typeface="Bookman Old Style" panose="02050604050505020204" pitchFamily="18" charset="0"/>
              </a:rPr>
              <a:t>Vodný plán Slovenska, 11.5.2022:</a:t>
            </a:r>
          </a:p>
          <a:p>
            <a:pPr algn="l"/>
            <a:endParaRPr lang="pl-PL" sz="2400" i="1" cap="none" dirty="0">
              <a:latin typeface="Bookman Old Style" panose="02050604050505020204" pitchFamily="18" charset="0"/>
            </a:endParaRPr>
          </a:p>
          <a:p>
            <a:pPr algn="l"/>
            <a:r>
              <a:rPr lang="pl-PL" sz="1900" i="1" cap="none" dirty="0">
                <a:latin typeface="Bookman Old Style" panose="02050604050505020204" pitchFamily="18" charset="0"/>
              </a:rPr>
              <a:t>8.4.2.2 Opatrenia na zlepšenie morfologickej kvality - -	V zmysle prílohy 8.4 Návrh opatrení na elimináciu významného hydromorfologického narušenia riek a biotopov je navrhnuté odstránenie brehového aj dnového opevnenia a premeandrovanie toku Rudava na upravenom úseku (rkm 0-10) - umožnenie kontrolovaného laterálneho vývoja toku stabilizáciou konkáv vegetačným opevnením </a:t>
            </a:r>
            <a:endParaRPr lang="sk-SK" sz="1900" i="1" cap="none" dirty="0">
              <a:latin typeface="Bookman Old Style" panose="020506040505050202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sk-SK" sz="2400" cap="none" dirty="0">
              <a:latin typeface="Bookman Old Style" panose="020506040505050202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>
                <a:latin typeface="Bookman Old Style" panose="02050604050505020204" pitchFamily="18" charset="0"/>
              </a:rPr>
              <a:t>Monitoring: </a:t>
            </a:r>
            <a:r>
              <a:rPr lang="sk-SK" sz="2400" cap="none" dirty="0" err="1">
                <a:latin typeface="Bookman Old Style" panose="02050604050505020204" pitchFamily="18" charset="0"/>
              </a:rPr>
              <a:t>hydromorfologia</a:t>
            </a:r>
            <a:r>
              <a:rPr lang="sk-SK" sz="2400" cap="none" dirty="0">
                <a:latin typeface="Bookman Old Style" panose="02050604050505020204" pitchFamily="18" charset="0"/>
              </a:rPr>
              <a:t>, </a:t>
            </a:r>
            <a:r>
              <a:rPr lang="sk-SK" sz="2400" cap="none" dirty="0" err="1">
                <a:latin typeface="Bookman Old Style" panose="02050604050505020204" pitchFamily="18" charset="0"/>
              </a:rPr>
              <a:t>ichtiofauna</a:t>
            </a:r>
            <a:r>
              <a:rPr lang="sk-SK" sz="2400" cap="none" dirty="0">
                <a:latin typeface="Bookman Old Style" panose="02050604050505020204" pitchFamily="18" charset="0"/>
              </a:rPr>
              <a:t>, </a:t>
            </a:r>
            <a:r>
              <a:rPr lang="sk-SK" sz="2400" cap="none" dirty="0" err="1">
                <a:latin typeface="Bookman Old Style" panose="02050604050505020204" pitchFamily="18" charset="0"/>
              </a:rPr>
              <a:t>makrozoobentos</a:t>
            </a:r>
            <a:endParaRPr lang="sk-SK" sz="2400" cap="none" dirty="0">
              <a:latin typeface="Bookman Old Style" panose="020506040505050202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sk-SK" sz="2800" cap="none" dirty="0">
              <a:latin typeface="Bookman Old Style" panose="02050604050505020204" pitchFamily="18" charset="0"/>
            </a:endParaRPr>
          </a:p>
          <a:p>
            <a:pPr algn="l"/>
            <a:endParaRPr lang="sk-SK" sz="2800" cap="none" dirty="0">
              <a:latin typeface="Bookman Old Style" panose="02050604050505020204" pitchFamily="18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CB8F17D-3211-465D-B133-E5DE522CD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228" y="1542296"/>
            <a:ext cx="6110737" cy="407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27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12C4BE81-4BE6-41AF-9AAD-A7CE3B537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3885"/>
            <a:ext cx="12192000" cy="803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7FA2F32B-86A6-4D9C-BEF8-8BE3D3F2D202}"/>
              </a:ext>
            </a:extLst>
          </p:cNvPr>
          <p:cNvSpPr txBox="1"/>
          <p:nvPr/>
        </p:nvSpPr>
        <p:spPr>
          <a:xfrm>
            <a:off x="3568700" y="5811066"/>
            <a:ext cx="86233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sz="4000" dirty="0">
                <a:solidFill>
                  <a:schemeClr val="bg1">
                    <a:lumMod val="95000"/>
                  </a:schemeClr>
                </a:solidFill>
              </a:rPr>
              <a:t>Ďakujem za pozornosť</a:t>
            </a:r>
          </a:p>
        </p:txBody>
      </p:sp>
    </p:spTree>
    <p:extLst>
      <p:ext uri="{BB962C8B-B14F-4D97-AF65-F5344CB8AC3E}">
        <p14:creationId xmlns:p14="http://schemas.microsoft.com/office/powerpoint/2010/main" val="4229338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2">
            <a:extLst>
              <a:ext uri="{FF2B5EF4-FFF2-40B4-BE49-F238E27FC236}">
                <a16:creationId xmlns:a16="http://schemas.microsoft.com/office/drawing/2014/main" id="{6AD12391-5DBF-4441-806F-01539BFBD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" y="-486207"/>
            <a:ext cx="12108872" cy="805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7E27966-39C3-48B2-B658-12322E6822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4392" y="5672665"/>
            <a:ext cx="8689976" cy="613234"/>
          </a:xfrm>
        </p:spPr>
        <p:txBody>
          <a:bodyPr anchor="t">
            <a:normAutofit fontScale="90000"/>
          </a:bodyPr>
          <a:lstStyle/>
          <a:p>
            <a:pPr algn="l"/>
            <a:r>
              <a:rPr lang="sk-SK" sz="28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Revitalizácia rieky Rudava – </a:t>
            </a:r>
            <a:r>
              <a:rPr lang="sk-SK" sz="2800" b="1" cap="none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rkm</a:t>
            </a:r>
            <a:r>
              <a:rPr lang="sk-SK" sz="28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. 7,830 – 9,960</a:t>
            </a:r>
            <a:br>
              <a:rPr lang="sk-SK" sz="28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br>
              <a:rPr lang="sk-SK" sz="28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sk-SK" sz="28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							2022</a:t>
            </a:r>
            <a:br>
              <a:rPr lang="sk-SK" sz="2800" b="1" cap="none" dirty="0">
                <a:latin typeface="Bookman Old Style" panose="02050604050505020204" pitchFamily="18" charset="0"/>
              </a:rPr>
            </a:br>
            <a:br>
              <a:rPr lang="sk-SK" sz="2800" cap="none" dirty="0">
                <a:latin typeface="Bookman Old Style" panose="02050604050505020204" pitchFamily="18" charset="0"/>
              </a:rPr>
            </a:br>
            <a:br>
              <a:rPr lang="sk-SK" sz="2800" cap="none" dirty="0">
                <a:latin typeface="Bookman Old Style" panose="02050604050505020204" pitchFamily="18" charset="0"/>
              </a:rPr>
            </a:br>
            <a:br>
              <a:rPr lang="sk-SK" sz="2800" cap="none" dirty="0">
                <a:latin typeface="Bookman Old Style" panose="02050604050505020204" pitchFamily="18" charset="0"/>
              </a:rPr>
            </a:br>
            <a:endParaRPr lang="sk-SK" sz="2800" cap="none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415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E27966-39C3-48B2-B658-12322E6822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327" y="1054559"/>
            <a:ext cx="9196099" cy="613234"/>
          </a:xfrm>
        </p:spPr>
        <p:txBody>
          <a:bodyPr anchor="t">
            <a:normAutofit fontScale="90000"/>
          </a:bodyPr>
          <a:lstStyle/>
          <a:p>
            <a:pPr algn="l"/>
            <a:r>
              <a:rPr lang="sk-SK" sz="2800" b="1" cap="none" dirty="0">
                <a:latin typeface="Bookman Old Style" panose="02050604050505020204" pitchFamily="18" charset="0"/>
              </a:rPr>
              <a:t>Alpsko-karpatský riečny koridor, INTERREG SK/AT. </a:t>
            </a:r>
            <a:br>
              <a:rPr lang="sk-SK" sz="2800" cap="none" dirty="0">
                <a:latin typeface="Bookman Old Style" panose="02050604050505020204" pitchFamily="18" charset="0"/>
              </a:rPr>
            </a:br>
            <a:br>
              <a:rPr lang="sk-SK" sz="2800" cap="none" dirty="0">
                <a:latin typeface="Bookman Old Style" panose="02050604050505020204" pitchFamily="18" charset="0"/>
              </a:rPr>
            </a:br>
            <a:br>
              <a:rPr lang="sk-SK" sz="2800" cap="none" dirty="0">
                <a:latin typeface="Bookman Old Style" panose="02050604050505020204" pitchFamily="18" charset="0"/>
              </a:rPr>
            </a:br>
            <a:endParaRPr lang="sk-SK" sz="2800" cap="none" dirty="0">
              <a:latin typeface="Bookman Old Style" panose="02050604050505020204" pitchFamily="18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9FA303E0-A9C3-496E-AAEA-F213881913F6}"/>
              </a:ext>
            </a:extLst>
          </p:cNvPr>
          <p:cNvSpPr txBox="1">
            <a:spLocks/>
          </p:cNvSpPr>
          <p:nvPr/>
        </p:nvSpPr>
        <p:spPr>
          <a:xfrm>
            <a:off x="333520" y="1686446"/>
            <a:ext cx="5547448" cy="28373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>
                <a:latin typeface="Bookman Old Style" panose="02050604050505020204" pitchFamily="18" charset="0"/>
              </a:rPr>
              <a:t>9/2017 – 8/2022</a:t>
            </a:r>
          </a:p>
          <a:p>
            <a:pPr algn="l"/>
            <a:endParaRPr lang="sk-SK" sz="2400" cap="none" dirty="0">
              <a:latin typeface="Bookman Old Style" panose="020506040505050202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>
                <a:latin typeface="Bookman Old Style" panose="02050604050505020204" pitchFamily="18" charset="0"/>
              </a:rPr>
              <a:t>13 pilotných opatrení na 5 riekach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sk-SK" sz="2400" cap="none" dirty="0">
              <a:latin typeface="Bookman Old Style" panose="020506040505050202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>
                <a:latin typeface="Bookman Old Style" panose="02050604050505020204" pitchFamily="18" charset="0"/>
              </a:rPr>
              <a:t>Zlepšenie migračného potenciálu riek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sk-SK" sz="2400" cap="none" dirty="0">
              <a:latin typeface="Bookman Old Style" panose="020506040505050202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cap="none" dirty="0">
                <a:latin typeface="Bookman Old Style" panose="02050604050505020204" pitchFamily="18" charset="0"/>
              </a:rPr>
              <a:t>2 054 116 EUR </a:t>
            </a:r>
            <a:r>
              <a:rPr lang="sk-SK" sz="1700" cap="none" dirty="0">
                <a:latin typeface="Bookman Old Style" panose="02050604050505020204" pitchFamily="18" charset="0"/>
              </a:rPr>
              <a:t>(85%ERDF, 10% SR, 5% vlastný vklad)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sk-SK" sz="2800" cap="none" dirty="0">
              <a:latin typeface="Bookman Old Style" panose="02050604050505020204" pitchFamily="18" charset="0"/>
            </a:endParaRPr>
          </a:p>
          <a:p>
            <a:pPr algn="l"/>
            <a:endParaRPr lang="sk-SK" sz="2800" cap="none" dirty="0">
              <a:latin typeface="Bookman Old Style" panose="02050604050505020204" pitchFamily="18" charset="0"/>
            </a:endParaRPr>
          </a:p>
        </p:txBody>
      </p:sp>
      <p:sp>
        <p:nvSpPr>
          <p:cNvPr id="22" name="Rechteck 2">
            <a:extLst>
              <a:ext uri="{FF2B5EF4-FFF2-40B4-BE49-F238E27FC236}">
                <a16:creationId xmlns:a16="http://schemas.microsoft.com/office/drawing/2014/main" id="{AC8B00D9-190C-4C65-ADED-669BE50BEF43}"/>
              </a:ext>
            </a:extLst>
          </p:cNvPr>
          <p:cNvSpPr/>
          <p:nvPr/>
        </p:nvSpPr>
        <p:spPr>
          <a:xfrm>
            <a:off x="0" y="5771502"/>
            <a:ext cx="12192000" cy="1060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1939999A-C1E1-4986-A63B-42AC7351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5883421"/>
            <a:ext cx="6191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23C0B987-E978-4489-B918-42329AA61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5962796"/>
            <a:ext cx="16510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776C036F-6020-4AE4-AA32-06FC30540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88" y="5848496"/>
            <a:ext cx="1357312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feld 6">
            <a:extLst>
              <a:ext uri="{FF2B5EF4-FFF2-40B4-BE49-F238E27FC236}">
                <a16:creationId xmlns:a16="http://schemas.microsoft.com/office/drawing/2014/main" id="{81E6B4F2-BED0-4734-9477-C389A5925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4775" y="6019946"/>
            <a:ext cx="1317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de-DE" sz="1200">
                <a:cs typeface="Open Sans" pitchFamily="34" charset="0"/>
              </a:rPr>
              <a:t>Schwechat Wasserverband</a:t>
            </a:r>
            <a:endParaRPr lang="de-AT" altLang="de-DE" sz="1200">
              <a:cs typeface="Open Sans" pitchFamily="34" charset="0"/>
            </a:endParaRPr>
          </a:p>
        </p:txBody>
      </p:sp>
      <p:pic>
        <p:nvPicPr>
          <p:cNvPr id="27" name="Grafik 7">
            <a:extLst>
              <a:ext uri="{FF2B5EF4-FFF2-40B4-BE49-F238E27FC236}">
                <a16:creationId xmlns:a16="http://schemas.microsoft.com/office/drawing/2014/main" id="{F53CD064-F6E5-4134-8AB3-180334717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5926283"/>
            <a:ext cx="1247775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2">
            <a:extLst>
              <a:ext uri="{FF2B5EF4-FFF2-40B4-BE49-F238E27FC236}">
                <a16:creationId xmlns:a16="http://schemas.microsoft.com/office/drawing/2014/main" id="{DC2E6A9B-DD31-4DBF-A762-9FFAC0034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775" y="5818333"/>
            <a:ext cx="74136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BDB0FD33-B24D-4656-BBEE-9F1B0750B5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6002483"/>
            <a:ext cx="19462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4814AD80-259A-449E-B9D0-8B5F5B5415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5615" y="1686446"/>
            <a:ext cx="6005080" cy="3589331"/>
          </a:xfrm>
          <a:prstGeom prst="rect">
            <a:avLst/>
          </a:prstGeom>
        </p:spPr>
      </p:pic>
      <p:pic>
        <p:nvPicPr>
          <p:cNvPr id="31" name="Grafik 6">
            <a:extLst>
              <a:ext uri="{FF2B5EF4-FFF2-40B4-BE49-F238E27FC236}">
                <a16:creationId xmlns:a16="http://schemas.microsoft.com/office/drawing/2014/main" id="{2E180300-E0DD-4C00-94C1-38EEF0BF2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37" y="4441574"/>
            <a:ext cx="45942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Bild 4" descr="Logoleiste_PP.jpg">
            <a:extLst>
              <a:ext uri="{FF2B5EF4-FFF2-40B4-BE49-F238E27FC236}">
                <a16:creationId xmlns:a16="http://schemas.microsoft.com/office/drawing/2014/main" id="{CCEA4284-8D7C-4ADD-8C85-A100EE9C8458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25"/>
          <a:stretch/>
        </p:blipFill>
        <p:spPr>
          <a:xfrm>
            <a:off x="8836804" y="116776"/>
            <a:ext cx="324675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18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611A82BB-C874-4381-AEB7-B3A947D75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0" y="-315902"/>
            <a:ext cx="12055875" cy="717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08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6">
            <a:extLst>
              <a:ext uri="{FF2B5EF4-FFF2-40B4-BE49-F238E27FC236}">
                <a16:creationId xmlns:a16="http://schemas.microsoft.com/office/drawing/2014/main" id="{750C2D69-748B-4D74-96F5-D31430A37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9154"/>
            <a:ext cx="12192000" cy="767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329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3F7D651B-E462-405F-80CA-48CE8B962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6" y="-457199"/>
            <a:ext cx="12084050" cy="808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708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2">
            <a:extLst>
              <a:ext uri="{FF2B5EF4-FFF2-40B4-BE49-F238E27FC236}">
                <a16:creationId xmlns:a16="http://schemas.microsoft.com/office/drawing/2014/main" id="{C3CDD23F-8334-4629-9A9B-431F527E3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4663"/>
            <a:ext cx="12192000" cy="796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84749"/>
      </p:ext>
    </p:extLst>
  </p:cSld>
  <p:clrMapOvr>
    <a:masterClrMapping/>
  </p:clrMapOvr>
</p:sld>
</file>

<file path=ppt/theme/theme1.xml><?xml version="1.0" encoding="utf-8"?>
<a:theme xmlns:a="http://schemas.openxmlformats.org/drawingml/2006/main" name="Kvapka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TM04033925[[fn=Kvapka]]</Template>
  <TotalTime>997</TotalTime>
  <Words>389</Words>
  <Application>Microsoft Office PowerPoint</Application>
  <PresentationFormat>Širokouhlá</PresentationFormat>
  <Paragraphs>66</Paragraphs>
  <Slides>32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32</vt:i4>
      </vt:variant>
    </vt:vector>
  </HeadingPairs>
  <TitlesOfParts>
    <vt:vector size="37" baseType="lpstr">
      <vt:lpstr>Arial</vt:lpstr>
      <vt:lpstr>Bookman Old Style</vt:lpstr>
      <vt:lpstr>Open Sans</vt:lpstr>
      <vt:lpstr>Tw Cen MT</vt:lpstr>
      <vt:lpstr>Kvapka</vt:lpstr>
      <vt:lpstr>Revitalizácia rieky rudava Andrej Devečka, Konference vodní toky 2023 22.11.2023</vt:lpstr>
      <vt:lpstr>Bratislavské regionálne ochranárske združenie   </vt:lpstr>
      <vt:lpstr>Obnova vodných a mokradných biotopov   </vt:lpstr>
      <vt:lpstr>Revitalizácia rieky Rudava – rkm. 7,830 – 9,960         2022    </vt:lpstr>
      <vt:lpstr>Alpsko-karpatský riečny koridor, INTERREG SK/AT.   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Revitalizácia rieky Rudava   </vt:lpstr>
      <vt:lpstr>Jedinečná revitalizácia = Jedinečné problémy  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Revitalizácia rieky Rudava – nie len biotopy   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Andrej</dc:creator>
  <cp:lastModifiedBy>Andrej</cp:lastModifiedBy>
  <cp:revision>23</cp:revision>
  <dcterms:created xsi:type="dcterms:W3CDTF">2023-11-21T15:12:52Z</dcterms:created>
  <dcterms:modified xsi:type="dcterms:W3CDTF">2023-11-22T09:02:35Z</dcterms:modified>
</cp:coreProperties>
</file>