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5" r:id="rId10"/>
    <p:sldId id="266" r:id="rId11"/>
    <p:sldId id="268" r:id="rId12"/>
    <p:sldId id="271" r:id="rId13"/>
    <p:sldId id="272" r:id="rId14"/>
    <p:sldId id="275" r:id="rId15"/>
    <p:sldId id="277" r:id="rId16"/>
    <p:sldId id="279" r:id="rId17"/>
    <p:sldId id="281" r:id="rId18"/>
    <p:sldId id="282" r:id="rId19"/>
    <p:sldId id="283" r:id="rId20"/>
    <p:sldId id="284" r:id="rId21"/>
    <p:sldId id="280" r:id="rId2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502A-52C3-4E81-9031-4C0334C1BDA1}" type="datetimeFigureOut">
              <a:rPr lang="sk-SK" smtClean="0"/>
              <a:t>31. 5. 2022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8098C-0EA2-41DB-A139-26C5370294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83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502A-52C3-4E81-9031-4C0334C1BDA1}" type="datetimeFigureOut">
              <a:rPr lang="sk-SK" smtClean="0"/>
              <a:t>31. 5. 2022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8098C-0EA2-41DB-A139-26C5370294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2158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502A-52C3-4E81-9031-4C0334C1BDA1}" type="datetimeFigureOut">
              <a:rPr lang="sk-SK" smtClean="0"/>
              <a:t>31. 5. 2022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8098C-0EA2-41DB-A139-26C5370294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5091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502A-52C3-4E81-9031-4C0334C1BDA1}" type="datetimeFigureOut">
              <a:rPr lang="sk-SK" smtClean="0"/>
              <a:t>31. 5. 2022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8098C-0EA2-41DB-A139-26C5370294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8863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502A-52C3-4E81-9031-4C0334C1BDA1}" type="datetimeFigureOut">
              <a:rPr lang="sk-SK" smtClean="0"/>
              <a:t>31. 5. 2022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8098C-0EA2-41DB-A139-26C5370294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232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502A-52C3-4E81-9031-4C0334C1BDA1}" type="datetimeFigureOut">
              <a:rPr lang="sk-SK" smtClean="0"/>
              <a:t>31. 5. 2022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8098C-0EA2-41DB-A139-26C5370294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76557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502A-52C3-4E81-9031-4C0334C1BDA1}" type="datetimeFigureOut">
              <a:rPr lang="sk-SK" smtClean="0"/>
              <a:t>31. 5. 2022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8098C-0EA2-41DB-A139-26C5370294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9449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502A-52C3-4E81-9031-4C0334C1BDA1}" type="datetimeFigureOut">
              <a:rPr lang="sk-SK" smtClean="0"/>
              <a:t>31. 5. 2022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8098C-0EA2-41DB-A139-26C5370294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5261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502A-52C3-4E81-9031-4C0334C1BDA1}" type="datetimeFigureOut">
              <a:rPr lang="sk-SK" smtClean="0"/>
              <a:t>31. 5. 2022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8098C-0EA2-41DB-A139-26C5370294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805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502A-52C3-4E81-9031-4C0334C1BDA1}" type="datetimeFigureOut">
              <a:rPr lang="sk-SK" smtClean="0"/>
              <a:t>31. 5. 2022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8098C-0EA2-41DB-A139-26C5370294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226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1502A-52C3-4E81-9031-4C0334C1BDA1}" type="datetimeFigureOut">
              <a:rPr lang="sk-SK" smtClean="0"/>
              <a:t>31. 5. 2022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8098C-0EA2-41DB-A139-26C5370294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290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1502A-52C3-4E81-9031-4C0334C1BDA1}" type="datetimeFigureOut">
              <a:rPr lang="sk-SK" smtClean="0"/>
              <a:t>31. 5. 2022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8098C-0EA2-41DB-A139-26C5370294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434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j.liptak@svp.sk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eter.cadek@svp.s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199019"/>
              </p:ext>
            </p:extLst>
          </p:nvPr>
        </p:nvGraphicFramePr>
        <p:xfrm>
          <a:off x="2523744" y="0"/>
          <a:ext cx="6858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Photo Editor Photo" r:id="rId3" imgW="4172532" imgH="4172532" progId="MSPhotoEd.3">
                  <p:embed/>
                </p:oleObj>
              </mc:Choice>
              <mc:Fallback>
                <p:oleObj name="Photo Editor Photo" r:id="rId3" imgW="4172532" imgH="4172532" progId="MSPhotoEd.3">
                  <p:embed/>
                  <p:pic>
                    <p:nvPicPr>
                      <p:cNvPr id="1536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3744" y="0"/>
                        <a:ext cx="6858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75844" y="475488"/>
            <a:ext cx="11640312" cy="3272219"/>
          </a:xfrm>
        </p:spPr>
        <p:txBody>
          <a:bodyPr>
            <a:normAutofit/>
          </a:bodyPr>
          <a:lstStyle/>
          <a:p>
            <a:r>
              <a:rPr lang="sk-SK" sz="7200" dirty="0" smtClean="0"/>
              <a:t>Banská Bystrica </a:t>
            </a:r>
            <a:br>
              <a:rPr lang="sk-SK" sz="7200" dirty="0" smtClean="0"/>
            </a:br>
            <a:r>
              <a:rPr lang="sk-SK" sz="7200" dirty="0" smtClean="0"/>
              <a:t>– ochrana intravilánu pred povodňami</a:t>
            </a:r>
            <a:endParaRPr lang="sk-SK" sz="7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04260" y="4339462"/>
            <a:ext cx="9583479" cy="1973453"/>
          </a:xfrm>
        </p:spPr>
        <p:txBody>
          <a:bodyPr>
            <a:noAutofit/>
          </a:bodyPr>
          <a:lstStyle/>
          <a:p>
            <a:r>
              <a:rPr lang="sk-SK" sz="3200" dirty="0" smtClean="0"/>
              <a:t>SLOVENSKÝ VODOHOSPODÁRSKY PODNIK, štátny podnik</a:t>
            </a:r>
          </a:p>
          <a:p>
            <a:r>
              <a:rPr lang="sk-SK" sz="3200" dirty="0" smtClean="0"/>
              <a:t>Peter Čadek</a:t>
            </a:r>
          </a:p>
          <a:p>
            <a:r>
              <a:rPr lang="sk-SK" sz="3200" dirty="0" smtClean="0"/>
              <a:t>Andrej Lipták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127142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389" y="1627632"/>
            <a:ext cx="4248622" cy="420624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228600" y="64008"/>
            <a:ext cx="11841480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sk-SK"/>
            </a:defPPr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/>
            </a:lvl1pPr>
          </a:lstStyle>
          <a:p>
            <a:r>
              <a:rPr lang="sk-SK" dirty="0"/>
              <a:t>Charakteristické priečne rezy nábrežných múrov – tendrová </a:t>
            </a:r>
            <a:r>
              <a:rPr lang="sk-SK" dirty="0" smtClean="0"/>
              <a:t>dokumentácia / DSP</a:t>
            </a:r>
            <a:endParaRPr lang="sk-SK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27632"/>
            <a:ext cx="4658535" cy="446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374" y="1563624"/>
            <a:ext cx="3861429" cy="446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133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anska Bystrica - protipovodnova ochrana brehu - VIZUALIZACIE\1 usek shmu\dazdA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" t="27713" r="286"/>
          <a:stretch/>
        </p:blipFill>
        <p:spPr bwMode="auto">
          <a:xfrm>
            <a:off x="3255264" y="4453128"/>
            <a:ext cx="6375975" cy="226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501072" y="245785"/>
            <a:ext cx="7704856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/>
            </a:lvl1pPr>
          </a:lstStyle>
          <a:p>
            <a:r>
              <a:rPr lang="sk-SK" dirty="0"/>
              <a:t>Vizualizácia navrhovaného riešenia</a:t>
            </a:r>
            <a:endParaRPr lang="sk-SK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618" y="892116"/>
            <a:ext cx="5510534" cy="352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1606" y="892116"/>
            <a:ext cx="6053784" cy="352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842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263" y="1740281"/>
            <a:ext cx="8496944" cy="4896544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71888" y="164539"/>
            <a:ext cx="11916480" cy="9053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sk-SK"/>
            </a:defPPr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/>
            </a:lvl1pPr>
          </a:lstStyle>
          <a:p>
            <a:r>
              <a:rPr lang="sk-SK" dirty="0"/>
              <a:t>Banská Bystrica – nevyhovujúca cestná infraštruktúra</a:t>
            </a:r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84371" y="1069848"/>
            <a:ext cx="4688184" cy="585240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sk-SK" sz="2400" b="1" i="1" dirty="0"/>
              <a:t>hladina na úrovni</a:t>
            </a:r>
            <a:r>
              <a:rPr lang="sk-SK" altLang="sk-SK" sz="2400" b="1" i="1" dirty="0"/>
              <a:t>  Q =  210 m</a:t>
            </a:r>
            <a:r>
              <a:rPr lang="sk-SK" altLang="sk-SK" sz="2400" b="1" i="1" baseline="30000" dirty="0"/>
              <a:t>3</a:t>
            </a:r>
            <a:r>
              <a:rPr lang="sk-SK" altLang="sk-SK" sz="2400" b="1" i="1" dirty="0"/>
              <a:t>.s</a:t>
            </a:r>
            <a:r>
              <a:rPr lang="sk-SK" altLang="sk-SK" sz="2400" b="1" i="1" baseline="30000" dirty="0"/>
              <a:t>-1</a:t>
            </a:r>
            <a:endParaRPr lang="sk-SK" altLang="sk-SK" sz="2400" b="1" i="1" baseline="30000" dirty="0"/>
          </a:p>
        </p:txBody>
      </p:sp>
    </p:spTree>
    <p:extLst>
      <p:ext uri="{BB962C8B-B14F-4D97-AF65-F5344CB8AC3E}">
        <p14:creationId xmlns:p14="http://schemas.microsoft.com/office/powerpoint/2010/main" val="240638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651" y="159488"/>
            <a:ext cx="7474689" cy="80807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sk-SK" sz="4000" dirty="0">
                <a:latin typeface="+mn-lt"/>
                <a:ea typeface="+mn-ea"/>
                <a:cs typeface="+mn-cs"/>
              </a:rPr>
              <a:t>Realizácia </a:t>
            </a:r>
            <a:r>
              <a:rPr lang="sk-SK" sz="4000" dirty="0" smtClean="0">
                <a:latin typeface="+mn-lt"/>
                <a:ea typeface="+mn-ea"/>
                <a:cs typeface="+mn-cs"/>
              </a:rPr>
              <a:t>stavby</a:t>
            </a:r>
            <a:endParaRPr lang="sk-SK" sz="4000" dirty="0"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D:\Dokumenty\BB ochrana intravilánu\Fotodokumentácia\042020\20200415_1319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47" y="967563"/>
            <a:ext cx="4107293" cy="547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okumenty\BB ochrana intravilánu\Fotodokumentácia\042020\20200415_141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265" y="3347049"/>
            <a:ext cx="4525322" cy="339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10.5.8.15\Public_SVP\Aschenbrenner\foto_BBOIPP\BBOIPP_september2021\Zatvorny_ojekt\IMG_20210906_1159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518" y="205861"/>
            <a:ext cx="5277620" cy="390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547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780BB163-C0E6-4155-ADCF-94381394E83B" descr="IMG_52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36715" y="954577"/>
            <a:ext cx="6544231" cy="490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D34E46C7-9DC2-4690-95C5-62BDF95B5D82" descr="IMG_52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5"/>
          <a:stretch/>
        </p:blipFill>
        <p:spPr bwMode="auto">
          <a:xfrm rot="5400000">
            <a:off x="-329283" y="1324682"/>
            <a:ext cx="6520682" cy="416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6AAE97E9-857C-4A52-AA4E-9DB33D10545D" descr="IMG_52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8" b="19512"/>
          <a:stretch/>
        </p:blipFill>
        <p:spPr bwMode="auto">
          <a:xfrm>
            <a:off x="4555767" y="4401878"/>
            <a:ext cx="4942146" cy="245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70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4549" y="233916"/>
            <a:ext cx="10962167" cy="75491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sk-SK" sz="4000" dirty="0">
                <a:latin typeface="+mn-lt"/>
                <a:ea typeface="+mn-ea"/>
                <a:cs typeface="+mn-cs"/>
              </a:rPr>
              <a:t>Realizácia stavby – </a:t>
            </a:r>
            <a:r>
              <a:rPr lang="sk-SK" sz="4000" dirty="0">
                <a:latin typeface="+mn-lt"/>
                <a:ea typeface="+mn-ea"/>
                <a:cs typeface="+mn-cs"/>
              </a:rPr>
              <a:t>skúška mobilného hradenia</a:t>
            </a:r>
            <a:endParaRPr lang="sk-SK" sz="4000" dirty="0"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\\10.5.8.15\Public_SVP\Aschenbrenner\foto_BBOIPP\BBOIPP_september2021\3usek\20210928_1147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45" y="988828"/>
            <a:ext cx="8203173" cy="554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0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765544" y="1628799"/>
            <a:ext cx="9311584" cy="47507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/>
            </a:r>
            <a:br>
              <a:rPr lang="sk-SK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endParaRPr lang="sk-SK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sk-SK" dirty="0"/>
              <a:t>Na stavbu je vydaných 19 právoplatných stavebných povolení pre 141 stavebných objektov.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sk-SK" dirty="0"/>
              <a:t>Dňa 22.5. 2018 bola podpísaná Zmluva o poskytnutí NFP.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sk-SK" dirty="0"/>
              <a:t>Cena stavebných prác podľa Zmluvy o dielo: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None/>
            </a:pPr>
            <a:r>
              <a:rPr lang="sk-SK" dirty="0"/>
              <a:t> </a:t>
            </a:r>
            <a:r>
              <a:rPr lang="sk-SK" dirty="0"/>
              <a:t>   21 489 tis. EUR.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sk-SK" dirty="0"/>
              <a:t>Termín výstavby: 12/2018 – 07/2022.</a:t>
            </a:r>
          </a:p>
          <a:p>
            <a:pPr marL="0" indent="0">
              <a:buNone/>
            </a:pPr>
            <a:endParaRPr lang="sk-SK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140939" y="663219"/>
            <a:ext cx="7704856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/>
            </a:lvl1pPr>
          </a:lstStyle>
          <a:p>
            <a:r>
              <a:rPr lang="sk-SK" dirty="0"/>
              <a:t>Stav projektu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9501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976191" cy="889517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sk-SK" sz="4000" dirty="0" smtClean="0">
                <a:latin typeface="+mn-lt"/>
                <a:ea typeface="+mn-ea"/>
                <a:cs typeface="+mn-cs"/>
              </a:rPr>
              <a:t>Predpokladaná zmena Q</a:t>
            </a:r>
            <a:r>
              <a:rPr lang="sk-SK" sz="4000" baseline="-25000" dirty="0" smtClean="0">
                <a:latin typeface="+mn-lt"/>
                <a:ea typeface="+mn-ea"/>
                <a:cs typeface="+mn-cs"/>
              </a:rPr>
              <a:t>100</a:t>
            </a:r>
            <a:r>
              <a:rPr lang="sk-SK" sz="4000" dirty="0" smtClean="0">
                <a:latin typeface="+mn-lt"/>
                <a:ea typeface="+mn-ea"/>
                <a:cs typeface="+mn-cs"/>
              </a:rPr>
              <a:t> </a:t>
            </a:r>
            <a:endParaRPr lang="sk-SK" sz="4000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Obrázok 3" descr="Boxplot CIF vsetk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573"/>
            <a:ext cx="5826642" cy="3913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Q10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7" r="42734" b="11488"/>
          <a:stretch/>
        </p:blipFill>
        <p:spPr bwMode="auto">
          <a:xfrm>
            <a:off x="4816549" y="3168502"/>
            <a:ext cx="7173831" cy="3689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527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7837" y="280066"/>
            <a:ext cx="7859233" cy="91078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sk-SK" sz="4000" dirty="0">
                <a:latin typeface="+mn-lt"/>
                <a:ea typeface="+mn-ea"/>
                <a:cs typeface="+mn-cs"/>
              </a:rPr>
              <a:t>Rozšírené hydrologické predpovede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42" y="2678410"/>
            <a:ext cx="10963275" cy="4175138"/>
          </a:xfrm>
          <a:prstGeom prst="rect">
            <a:avLst/>
          </a:prstGeom>
        </p:spPr>
      </p:pic>
      <p:cxnSp>
        <p:nvCxnSpPr>
          <p:cNvPr id="5" name="Straight Connector 3"/>
          <p:cNvCxnSpPr/>
          <p:nvPr/>
        </p:nvCxnSpPr>
        <p:spPr>
          <a:xfrm flipH="1" flipV="1">
            <a:off x="3977242" y="2788694"/>
            <a:ext cx="9525" cy="34575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7"/>
          <p:cNvCxnSpPr/>
          <p:nvPr/>
        </p:nvCxnSpPr>
        <p:spPr>
          <a:xfrm flipH="1" flipV="1">
            <a:off x="6910942" y="2788694"/>
            <a:ext cx="9525" cy="34575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9"/>
          <p:cNvCxnSpPr/>
          <p:nvPr/>
        </p:nvCxnSpPr>
        <p:spPr>
          <a:xfrm flipH="1" flipV="1">
            <a:off x="9473167" y="2788694"/>
            <a:ext cx="9525" cy="34575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lokTextu 7"/>
          <p:cNvSpPr txBox="1"/>
          <p:nvPr/>
        </p:nvSpPr>
        <p:spPr>
          <a:xfrm>
            <a:off x="977444" y="2306751"/>
            <a:ext cx="299979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dirty="0"/>
              <a:t>1. deň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3977242" y="2304424"/>
            <a:ext cx="29337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dirty="0"/>
              <a:t>2. deň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6910942" y="2299513"/>
            <a:ext cx="265632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dirty="0"/>
              <a:t>3. deň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BlokTextu 9">
                <a:extLst>
                  <a:ext uri="{FF2B5EF4-FFF2-40B4-BE49-F238E27FC236}">
                    <a16:creationId xmlns:a16="http://schemas.microsoft.com/office/drawing/2014/main" id="{AA611A3C-E7D9-44D1-86B3-858D87688E4B}"/>
                  </a:ext>
                </a:extLst>
              </p:cNvPr>
              <p:cNvSpPr txBox="1"/>
              <p:nvPr/>
            </p:nvSpPr>
            <p:spPr>
              <a:xfrm>
                <a:off x="7905707" y="1723812"/>
                <a:ext cx="3518977" cy="4876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sk-SK" b="0" i="1" smtClean="0">
                        <a:latin typeface="Cambria Math" panose="02040503050406030204" pitchFamily="18" charset="0"/>
                      </a:rPr>
                      <m:t>𝑅𝑒𝑙</m:t>
                    </m:r>
                    <m:r>
                      <a:rPr lang="sk-SK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sk-SK" b="0" i="1" smtClean="0">
                        <a:latin typeface="Cambria Math" panose="02040503050406030204" pitchFamily="18" charset="0"/>
                      </a:rPr>
                      <m:t>𝑐h𝑦𝑏𝑎</m:t>
                    </m:r>
                    <m:r>
                      <a:rPr lang="sk-SK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sk-SK" b="0" i="1" smtClean="0">
                        <a:latin typeface="Cambria Math" panose="02040503050406030204" pitchFamily="18" charset="0"/>
                      </a:rPr>
                      <m:t>100∗</m:t>
                    </m:r>
                    <m:f>
                      <m:fPr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sk-SK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sk-SK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k-SK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sk-SK" i="1">
                                    <a:latin typeface="Cambria Math" panose="02040503050406030204" pitchFamily="18" charset="0"/>
                                  </a:rPr>
                                  <m:t>𝑚𝑒𝑟</m:t>
                                </m:r>
                              </m:sub>
                            </m:sSub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sk-SK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k-SK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sk-SK" b="0" i="1" smtClean="0">
                                    <a:latin typeface="Cambria Math" panose="02040503050406030204" pitchFamily="18" charset="0"/>
                                  </a:rPr>
                                  <m:t>𝑝𝑟𝑒𝑑𝑝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𝑚𝑒𝑟</m:t>
                            </m:r>
                          </m:sub>
                        </m:sSub>
                      </m:den>
                    </m:f>
                  </m:oMath>
                </a14:m>
                <a:r>
                  <a:rPr lang="sk-SK" dirty="0"/>
                  <a:t> (%)</a:t>
                </a:r>
              </a:p>
            </p:txBody>
          </p:sp>
        </mc:Choice>
        <mc:Fallback>
          <p:sp>
            <p:nvSpPr>
              <p:cNvPr id="11" name="BlokTextu 9">
                <a:extLst>
                  <a:ext uri="{FF2B5EF4-FFF2-40B4-BE49-F238E27FC236}">
                    <a16:creationId xmlns:a16="http://schemas.microsoft.com/office/drawing/2014/main" id="{AA611A3C-E7D9-44D1-86B3-858D87688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707" y="1723812"/>
                <a:ext cx="3518977" cy="487698"/>
              </a:xfrm>
              <a:prstGeom prst="rect">
                <a:avLst/>
              </a:prstGeom>
              <a:blipFill>
                <a:blip r:embed="rId3"/>
                <a:stretch>
                  <a:fillRect r="-3293" b="-1000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8">
            <a:extLst>
              <a:ext uri="{FF2B5EF4-FFF2-40B4-BE49-F238E27FC236}">
                <a16:creationId xmlns:a16="http://schemas.microsoft.com/office/drawing/2014/main" id="{91EC527B-C6EE-4BC0-8B09-DE7F4E2A95F8}"/>
              </a:ext>
            </a:extLst>
          </p:cNvPr>
          <p:cNvSpPr txBox="1"/>
          <p:nvPr/>
        </p:nvSpPr>
        <p:spPr>
          <a:xfrm>
            <a:off x="888926" y="1749845"/>
            <a:ext cx="5970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sk-SK" sz="2400" dirty="0"/>
              <a:t>Relatívna chyba predpovede – vývoj v čase</a:t>
            </a:r>
          </a:p>
        </p:txBody>
      </p:sp>
      <p:sp>
        <p:nvSpPr>
          <p:cNvPr id="13" name="Rounded Rectangle 10"/>
          <p:cNvSpPr/>
          <p:nvPr/>
        </p:nvSpPr>
        <p:spPr>
          <a:xfrm>
            <a:off x="2217995" y="1160775"/>
            <a:ext cx="9648825" cy="504825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k-SK" sz="3200" dirty="0">
                <a:solidFill>
                  <a:schemeClr val="tx1"/>
                </a:solidFill>
              </a:rPr>
              <a:t>Štatistické zhodnotenie predpovedí</a:t>
            </a:r>
          </a:p>
        </p:txBody>
      </p:sp>
      <p:sp>
        <p:nvSpPr>
          <p:cNvPr id="14" name="Obdĺžnik 13"/>
          <p:cNvSpPr/>
          <p:nvPr/>
        </p:nvSpPr>
        <p:spPr>
          <a:xfrm>
            <a:off x="977444" y="2794833"/>
            <a:ext cx="2999798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sk-SK" b="1" dirty="0">
                <a:solidFill>
                  <a:schemeClr val="bg1"/>
                </a:solidFill>
              </a:rPr>
              <a:t>Banská Bystrica – Hron, 2020</a:t>
            </a:r>
          </a:p>
        </p:txBody>
      </p:sp>
    </p:spTree>
    <p:extLst>
      <p:ext uri="{BB962C8B-B14F-4D97-AF65-F5344CB8AC3E}">
        <p14:creationId xmlns:p14="http://schemas.microsoft.com/office/powerpoint/2010/main" val="353137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200" y="1198800"/>
            <a:ext cx="8363218" cy="516619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200" y="1198800"/>
            <a:ext cx="8363218" cy="5166198"/>
          </a:xfrm>
          <a:prstGeom prst="rect">
            <a:avLst/>
          </a:prstGeom>
        </p:spPr>
      </p:pic>
      <p:sp>
        <p:nvSpPr>
          <p:cNvPr id="7" name="Rounded Rectangle 10"/>
          <p:cNvSpPr/>
          <p:nvPr/>
        </p:nvSpPr>
        <p:spPr>
          <a:xfrm>
            <a:off x="1122842" y="301103"/>
            <a:ext cx="9648825" cy="5048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cap="all" dirty="0">
                <a:solidFill>
                  <a:schemeClr val="bg1"/>
                </a:solidFill>
              </a:rPr>
              <a:t>Banská Bystrica – Hron, 17.5.2021 3:00 UTC</a:t>
            </a: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200" y="1198800"/>
            <a:ext cx="8363218" cy="5166198"/>
          </a:xfrm>
          <a:prstGeom prst="rect">
            <a:avLst/>
          </a:prstGeom>
        </p:spPr>
      </p:pic>
      <p:cxnSp>
        <p:nvCxnSpPr>
          <p:cNvPr id="9" name="Straight Connector 3"/>
          <p:cNvCxnSpPr/>
          <p:nvPr/>
        </p:nvCxnSpPr>
        <p:spPr>
          <a:xfrm flipV="1">
            <a:off x="4690584" y="1461926"/>
            <a:ext cx="33815" cy="41328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3"/>
          <p:cNvCxnSpPr/>
          <p:nvPr/>
        </p:nvCxnSpPr>
        <p:spPr>
          <a:xfrm flipV="1">
            <a:off x="6951184" y="1318381"/>
            <a:ext cx="33816" cy="4276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lokTextu 10"/>
          <p:cNvSpPr txBox="1"/>
          <p:nvPr/>
        </p:nvSpPr>
        <p:spPr>
          <a:xfrm>
            <a:off x="2409826" y="1093614"/>
            <a:ext cx="231457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dirty="0"/>
              <a:t>1. deň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4724401" y="1092594"/>
            <a:ext cx="22606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dirty="0"/>
              <a:t>2. deň</a:t>
            </a:r>
          </a:p>
        </p:txBody>
      </p:sp>
      <p:sp>
        <p:nvSpPr>
          <p:cNvPr id="13" name="BlokTextu 12"/>
          <p:cNvSpPr txBox="1"/>
          <p:nvPr/>
        </p:nvSpPr>
        <p:spPr>
          <a:xfrm>
            <a:off x="6985000" y="1092594"/>
            <a:ext cx="19685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k-SK" dirty="0"/>
              <a:t>3. deň</a:t>
            </a:r>
          </a:p>
        </p:txBody>
      </p:sp>
      <p:pic>
        <p:nvPicPr>
          <p:cNvPr id="15" name="Obrázo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400" y="4572000"/>
            <a:ext cx="7379481" cy="2268640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8400" y="4572000"/>
            <a:ext cx="7379481" cy="2268640"/>
          </a:xfrm>
          <a:prstGeom prst="rect">
            <a:avLst/>
          </a:prstGeom>
        </p:spPr>
      </p:pic>
      <p:sp>
        <p:nvSpPr>
          <p:cNvPr id="17" name="BlokTextu 16"/>
          <p:cNvSpPr txBox="1"/>
          <p:nvPr/>
        </p:nvSpPr>
        <p:spPr>
          <a:xfrm>
            <a:off x="2463799" y="3658152"/>
            <a:ext cx="752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1. SPA</a:t>
            </a:r>
          </a:p>
        </p:txBody>
      </p:sp>
      <p:sp>
        <p:nvSpPr>
          <p:cNvPr id="18" name="BlokTextu 17"/>
          <p:cNvSpPr txBox="1"/>
          <p:nvPr/>
        </p:nvSpPr>
        <p:spPr>
          <a:xfrm>
            <a:off x="2463799" y="2779643"/>
            <a:ext cx="752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2. SPA</a:t>
            </a:r>
          </a:p>
        </p:txBody>
      </p:sp>
      <p:sp>
        <p:nvSpPr>
          <p:cNvPr id="19" name="BlokTextu 18"/>
          <p:cNvSpPr txBox="1"/>
          <p:nvPr/>
        </p:nvSpPr>
        <p:spPr>
          <a:xfrm>
            <a:off x="2463799" y="2006535"/>
            <a:ext cx="752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3. SPA</a:t>
            </a:r>
          </a:p>
        </p:txBody>
      </p:sp>
    </p:spTree>
    <p:extLst>
      <p:ext uri="{BB962C8B-B14F-4D97-AF65-F5344CB8AC3E}">
        <p14:creationId xmlns:p14="http://schemas.microsoft.com/office/powerpoint/2010/main" val="84467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4699"/>
            <a:ext cx="10515600" cy="75055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sk-SK" altLang="zh-CN" sz="4000" dirty="0">
                <a:latin typeface="+mn-lt"/>
                <a:ea typeface="+mn-ea"/>
                <a:cs typeface="+mn-cs"/>
              </a:rPr>
              <a:t>História povodní</a:t>
            </a:r>
            <a:endParaRPr lang="sk-SK" sz="40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38200" y="758953"/>
            <a:ext cx="10515600" cy="15802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sk-SK" altLang="zh-CN" sz="2400" dirty="0" smtClean="0"/>
              <a:t>- povodne </a:t>
            </a:r>
            <a:r>
              <a:rPr lang="sk-SK" altLang="zh-CN" sz="2400" dirty="0"/>
              <a:t>na rieke Hron v úseku Banskej Bystrice v rokoch 1784, 1813, 1847, 1853, 1899, 1928, 1931, 1932, 1960, 1974 a 1976.</a:t>
            </a:r>
          </a:p>
          <a:p>
            <a:pPr marL="0" indent="0">
              <a:buNone/>
            </a:pPr>
            <a:r>
              <a:rPr lang="sk-SK" altLang="zh-CN" sz="2400" dirty="0" smtClean="0"/>
              <a:t>- rozsahom </a:t>
            </a:r>
            <a:r>
              <a:rPr lang="sk-SK" altLang="zh-CN" sz="2400" dirty="0"/>
              <a:t>najväčšia povodeň je zdokumentovaná z októbra 1974. </a:t>
            </a:r>
            <a:r>
              <a:rPr lang="sk-SK" altLang="zh-CN" sz="2400" dirty="0"/>
              <a:t>Povodňová vlna dosiahla kulmináciu  hladiny na 494 cm a prietok dosiahol 560 m</a:t>
            </a:r>
            <a:r>
              <a:rPr lang="sk-SK" altLang="zh-CN" sz="2400" baseline="30000" dirty="0"/>
              <a:t>3</a:t>
            </a:r>
            <a:r>
              <a:rPr lang="sk-SK" altLang="zh-CN" sz="2400" dirty="0"/>
              <a:t>.s</a:t>
            </a:r>
            <a:r>
              <a:rPr lang="sk-SK" altLang="zh-CN" sz="2400" baseline="30000" dirty="0"/>
              <a:t>-1</a:t>
            </a:r>
            <a:r>
              <a:rPr lang="sk-SK" altLang="zh-CN" sz="2400" dirty="0"/>
              <a:t>.</a:t>
            </a:r>
            <a:endParaRPr lang="sk-SK" sz="2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12" y="2203704"/>
            <a:ext cx="9741408" cy="45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01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5" y="156706"/>
            <a:ext cx="12146070" cy="65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9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603" y="449506"/>
            <a:ext cx="8496944" cy="5427767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3287688" y="3861049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b="1" dirty="0" smtClean="0"/>
              <a:t>Ďakujeme </a:t>
            </a:r>
            <a:r>
              <a:rPr lang="sk-SK" sz="3600" b="1" dirty="0"/>
              <a:t>za pozornosť 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6254861" y="5877273"/>
            <a:ext cx="5730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Ing. Andrej Lipták, </a:t>
            </a:r>
            <a:r>
              <a:rPr lang="sk-SK" sz="2400" b="1" dirty="0" smtClean="0">
                <a:solidFill>
                  <a:srgbClr val="FF0000"/>
                </a:solidFill>
                <a:hlinkClick r:id="rId3"/>
              </a:rPr>
              <a:t>andrej.liptak@svp.sk</a:t>
            </a:r>
            <a:r>
              <a:rPr lang="sk-SK" sz="2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sk-SK" sz="2400" b="1" dirty="0" smtClean="0">
                <a:solidFill>
                  <a:srgbClr val="FF0000"/>
                </a:solidFill>
              </a:rPr>
              <a:t>Ing. Peter Čadek, PhD., </a:t>
            </a:r>
            <a:r>
              <a:rPr lang="sk-SK" sz="2400" b="1" dirty="0" smtClean="0">
                <a:solidFill>
                  <a:srgbClr val="FF0000"/>
                </a:solidFill>
                <a:hlinkClick r:id="rId4"/>
              </a:rPr>
              <a:t>peter.cadek@svp.sk</a:t>
            </a:r>
            <a:endParaRPr lang="sk-SK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41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 t="8567" r="14368" b="3270"/>
          <a:stretch/>
        </p:blipFill>
        <p:spPr bwMode="auto">
          <a:xfrm>
            <a:off x="1063256" y="607545"/>
            <a:ext cx="6539024" cy="561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47934"/>
            <a:ext cx="10515600" cy="540131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sk-SK" sz="4000" dirty="0">
                <a:latin typeface="+mn-lt"/>
                <a:ea typeface="+mn-ea"/>
                <a:cs typeface="+mn-cs"/>
              </a:rPr>
              <a:t>Povodňové ohrozenie a povodňové riziko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217" y="2702070"/>
            <a:ext cx="7581914" cy="4028340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7196283" y="5658224"/>
            <a:ext cx="3203848" cy="923330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Záplavové územie </a:t>
            </a:r>
          </a:p>
          <a:p>
            <a:r>
              <a:rPr lang="sk-SK" dirty="0" smtClean="0"/>
              <a:t>pri hladine na úrovni </a:t>
            </a:r>
            <a:r>
              <a:rPr lang="sk-SK" dirty="0" smtClean="0"/>
              <a:t>Q</a:t>
            </a:r>
            <a:r>
              <a:rPr lang="sk-SK" baseline="-25000" dirty="0" smtClean="0"/>
              <a:t>100</a:t>
            </a:r>
            <a:endParaRPr lang="sk-SK" baseline="-25000" dirty="0" smtClean="0"/>
          </a:p>
          <a:p>
            <a:r>
              <a:rPr lang="sk-SK" dirty="0" smtClean="0"/>
              <a:t>úsek 2 a 3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0735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7"/>
          <a:stretch/>
        </p:blipFill>
        <p:spPr>
          <a:xfrm>
            <a:off x="595423" y="2992922"/>
            <a:ext cx="11121654" cy="386507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9"/>
          <a:stretch/>
        </p:blipFill>
        <p:spPr>
          <a:xfrm>
            <a:off x="595423" y="1"/>
            <a:ext cx="11238613" cy="330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18" y="2158409"/>
            <a:ext cx="7741388" cy="458263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9" y="186069"/>
            <a:ext cx="7569748" cy="42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9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historiabb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/>
          <a:stretch/>
        </p:blipFill>
        <p:spPr bwMode="auto">
          <a:xfrm>
            <a:off x="4890976" y="691117"/>
            <a:ext cx="6919215" cy="58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8905063" y="4660494"/>
            <a:ext cx="2808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1pPr>
            <a:lvl2pPr marL="742950" indent="-285750" algn="ctr"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2pPr>
            <a:lvl3pPr marL="1143000" indent="-228600" algn="ctr"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3pPr>
            <a:lvl4pPr marL="1600200" indent="-228600" algn="ctr"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4pPr>
            <a:lvl5pPr marL="2057400" indent="-228600" algn="ctr"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sk-SK" altLang="sk-SK" sz="1800" b="1" dirty="0">
                <a:solidFill>
                  <a:srgbClr val="FF3300"/>
                </a:solidFill>
              </a:rPr>
              <a:t>– obdobie do 50tych rokov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8905063" y="5131981"/>
            <a:ext cx="2808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1pPr>
            <a:lvl2pPr marL="742950" indent="-285750" algn="ctr"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2pPr>
            <a:lvl3pPr marL="1143000" indent="-228600" algn="ctr"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3pPr>
            <a:lvl4pPr marL="1600200" indent="-228600" algn="ctr"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4pPr>
            <a:lvl5pPr marL="2057400" indent="-228600" algn="ctr"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sk-SK" altLang="sk-SK" sz="1800" b="1" dirty="0">
                <a:solidFill>
                  <a:srgbClr val="009900"/>
                </a:solidFill>
              </a:rPr>
              <a:t>– obdobie od 50tych rokov do povodne r. 1974</a:t>
            </a: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8905063" y="5830481"/>
            <a:ext cx="23764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1pPr>
            <a:lvl2pPr marL="742950" indent="-285750" algn="ctr"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2pPr>
            <a:lvl3pPr marL="1143000" indent="-228600" algn="ctr"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3pPr>
            <a:lvl4pPr marL="1600200" indent="-228600" algn="ctr"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4pPr>
            <a:lvl5pPr marL="2057400" indent="-228600" algn="ctr"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3399"/>
                </a:solidFill>
                <a:latin typeface="Arial Narrow" panose="020B060602020203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sk-SK" altLang="sk-SK" sz="1800" b="1" dirty="0">
                <a:solidFill>
                  <a:srgbClr val="FF9900"/>
                </a:solidFill>
              </a:rPr>
              <a:t>– obdobie po povodni </a:t>
            </a:r>
            <a:br>
              <a:rPr lang="sk-SK" altLang="sk-SK" sz="1800" b="1" dirty="0">
                <a:solidFill>
                  <a:srgbClr val="FF9900"/>
                </a:solidFill>
              </a:rPr>
            </a:br>
            <a:r>
              <a:rPr lang="sk-SK" altLang="sk-SK" sz="1800" b="1" dirty="0">
                <a:solidFill>
                  <a:srgbClr val="FF9900"/>
                </a:solidFill>
              </a:rPr>
              <a:t>r. 1974 po súčasnosť</a:t>
            </a:r>
          </a:p>
        </p:txBody>
      </p:sp>
      <p:sp>
        <p:nvSpPr>
          <p:cNvPr id="8" name="Zástupný symbol obsahu 2"/>
          <p:cNvSpPr>
            <a:spLocks noGrp="1"/>
          </p:cNvSpPr>
          <p:nvPr>
            <p:ph idx="1"/>
          </p:nvPr>
        </p:nvSpPr>
        <p:spPr>
          <a:xfrm>
            <a:off x="61762" y="1355324"/>
            <a:ext cx="4829214" cy="5141168"/>
          </a:xfrm>
        </p:spPr>
        <p:txBody>
          <a:bodyPr>
            <a:normAutofit fontScale="92500" lnSpcReduction="20000"/>
          </a:bodyPr>
          <a:lstStyle/>
          <a:p>
            <a:pPr lvl="8">
              <a:buFont typeface="Wingdings" panose="05000000000000000000" pitchFamily="2" charset="2"/>
              <a:buChar char="Ø"/>
            </a:pPr>
            <a:endParaRPr lang="sk-SK" sz="300" dirty="0" smtClean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sk-SK" sz="2600" dirty="0" smtClean="0"/>
              <a:t>prvá rozsiahla regulácia Hrona bola realizovaná </a:t>
            </a:r>
            <a:br>
              <a:rPr lang="sk-SK" sz="2600" dirty="0" smtClean="0"/>
            </a:br>
            <a:r>
              <a:rPr lang="sk-SK" sz="2600" dirty="0" smtClean="0"/>
              <a:t>v rokoch 1901 – 1903 </a:t>
            </a:r>
          </a:p>
          <a:p>
            <a:pPr>
              <a:buFont typeface="Wingdings" panose="05000000000000000000" pitchFamily="2" charset="2"/>
              <a:buChar char="Ø"/>
            </a:pPr>
            <a:endParaRPr lang="sk-SK" sz="2600" dirty="0" smtClean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sk-SK" sz="2600" dirty="0" smtClean="0"/>
              <a:t>významné úpravy koryta toku vykonané v 60 – </a:t>
            </a:r>
            <a:r>
              <a:rPr lang="sk-SK" sz="2600" dirty="0" err="1" smtClean="0"/>
              <a:t>tych</a:t>
            </a:r>
            <a:r>
              <a:rPr lang="sk-SK" sz="2600" dirty="0" smtClean="0"/>
              <a:t> rokoch súviseli s budovaním a rozširovaním cestnej infraštruktúry  </a:t>
            </a:r>
          </a:p>
          <a:p>
            <a:pPr>
              <a:buFont typeface="Wingdings" panose="05000000000000000000" pitchFamily="2" charset="2"/>
              <a:buChar char="Ø"/>
            </a:pPr>
            <a:endParaRPr lang="sk-SK" sz="2600" dirty="0" smtClean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sk-SK" sz="2600" dirty="0" smtClean="0"/>
              <a:t>po katastrofálnej povodni v roku 1974 boli vybudované nábrežné múry v celkovej dĺžke 1900 m – zabezpečujú prevedenie povodňových prietokov len na úrovni 20- ročnej vody</a:t>
            </a:r>
            <a:endParaRPr lang="sk-SK" sz="2600" dirty="0" smtClean="0"/>
          </a:p>
        </p:txBody>
      </p:sp>
      <p:sp>
        <p:nvSpPr>
          <p:cNvPr id="9" name="Obdĺžnik 8"/>
          <p:cNvSpPr/>
          <p:nvPr/>
        </p:nvSpPr>
        <p:spPr>
          <a:xfrm>
            <a:off x="61762" y="171520"/>
            <a:ext cx="11748429" cy="921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altLang="sk-SK" sz="4000" dirty="0" err="1"/>
              <a:t>Prehľad</a:t>
            </a:r>
            <a:r>
              <a:rPr lang="cs-CZ" altLang="sk-SK" sz="4000" dirty="0"/>
              <a:t> </a:t>
            </a:r>
            <a:r>
              <a:rPr lang="cs-CZ" altLang="sk-SK" sz="4000" dirty="0" err="1"/>
              <a:t>doteraz</a:t>
            </a:r>
            <a:r>
              <a:rPr lang="cs-CZ" altLang="sk-SK" sz="4000" dirty="0"/>
              <a:t> realizovaných úprav </a:t>
            </a:r>
            <a:br>
              <a:rPr lang="cs-CZ" altLang="sk-SK" sz="4000" dirty="0"/>
            </a:br>
            <a:r>
              <a:rPr lang="cs-CZ" altLang="sk-SK" sz="4000" dirty="0"/>
              <a:t>v </a:t>
            </a:r>
            <a:r>
              <a:rPr lang="cs-CZ" altLang="sk-SK" sz="4000" dirty="0" err="1"/>
              <a:t>intraviláne</a:t>
            </a:r>
            <a:r>
              <a:rPr lang="cs-CZ" altLang="sk-SK" sz="4000" dirty="0"/>
              <a:t> </a:t>
            </a:r>
            <a:r>
              <a:rPr lang="cs-CZ" altLang="sk-SK" sz="4000" dirty="0" err="1"/>
              <a:t>mesta</a:t>
            </a:r>
            <a:r>
              <a:rPr lang="cs-CZ" altLang="sk-SK" sz="4000" dirty="0"/>
              <a:t> Banská Bystrica</a:t>
            </a:r>
            <a:endParaRPr lang="cs-CZ" altLang="sk-SK" sz="4000" dirty="0"/>
          </a:p>
        </p:txBody>
      </p:sp>
    </p:spTree>
    <p:extLst>
      <p:ext uri="{BB962C8B-B14F-4D97-AF65-F5344CB8AC3E}">
        <p14:creationId xmlns:p14="http://schemas.microsoft.com/office/powerpoint/2010/main" val="192947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7957" y="120577"/>
            <a:ext cx="10613065" cy="63433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sk-SK" sz="4000" dirty="0">
                <a:latin typeface="+mn-lt"/>
                <a:ea typeface="+mn-ea"/>
                <a:cs typeface="+mn-cs"/>
              </a:rPr>
              <a:t>Varianty riešenia </a:t>
            </a:r>
          </a:p>
        </p:txBody>
      </p:sp>
      <p:sp>
        <p:nvSpPr>
          <p:cNvPr id="4" name="Obdĺžnik 3"/>
          <p:cNvSpPr/>
          <p:nvPr/>
        </p:nvSpPr>
        <p:spPr>
          <a:xfrm>
            <a:off x="180754" y="754913"/>
            <a:ext cx="5369442" cy="4752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k-SK" altLang="sk-SK" sz="3200" dirty="0" smtClean="0"/>
              <a:t>1. Úprava </a:t>
            </a:r>
            <a:r>
              <a:rPr lang="sk-SK" altLang="sk-SK" sz="3200" dirty="0"/>
              <a:t>koryta toku v úseku intravilánu mesta 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k-SK" altLang="sk-SK" sz="3200" dirty="0" smtClean="0"/>
              <a:t>2. Prehĺbenie </a:t>
            </a:r>
            <a:r>
              <a:rPr lang="sk-SK" altLang="sk-SK" sz="3200" dirty="0"/>
              <a:t>prietokového </a:t>
            </a:r>
            <a:r>
              <a:rPr lang="sk-SK" altLang="sk-SK" sz="3200" dirty="0" smtClean="0"/>
              <a:t>profilu</a:t>
            </a:r>
            <a:endParaRPr lang="sk-SK" altLang="sk-SK" sz="3200" dirty="0"/>
          </a:p>
          <a:p>
            <a:pPr marL="265113" indent="-2651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sk-SK" altLang="sk-SK" sz="3200" dirty="0" smtClean="0"/>
              <a:t>3. Vytvorenie </a:t>
            </a:r>
            <a:r>
              <a:rPr lang="sk-SK" altLang="sk-SK" sz="3200" dirty="0"/>
              <a:t>retenčného priestoru / Vybudovanie retenčných nádrží v profiloch Bujakovo a </a:t>
            </a:r>
            <a:r>
              <a:rPr lang="sk-SK" altLang="sk-SK" sz="3200" dirty="0" smtClean="0"/>
              <a:t>Predajná</a:t>
            </a:r>
            <a:endParaRPr lang="sk-SK" altLang="sk-SK" sz="3200" dirty="0"/>
          </a:p>
          <a:p>
            <a:pPr marL="265113" indent="-265113">
              <a:lnSpc>
                <a:spcPct val="90000"/>
              </a:lnSpc>
              <a:spcBef>
                <a:spcPts val="1000"/>
              </a:spcBef>
            </a:pPr>
            <a:r>
              <a:rPr lang="sk-SK" altLang="sk-SK" sz="3200" dirty="0" smtClean="0"/>
              <a:t>4. </a:t>
            </a:r>
            <a:r>
              <a:rPr lang="sk-SK" altLang="sk-SK" sz="3200" dirty="0"/>
              <a:t>Prevod časti povodňových prietokov mimo ohrozované územie hydraulickým tunelom </a:t>
            </a:r>
          </a:p>
          <a:p>
            <a:pPr marL="265113" indent="-2651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sk-SK" altLang="sk-SK" sz="3200" dirty="0"/>
          </a:p>
        </p:txBody>
      </p:sp>
      <p:pic>
        <p:nvPicPr>
          <p:cNvPr id="6" name="Picture 9" descr="DSCN001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7"/>
          <a:stretch/>
        </p:blipFill>
        <p:spPr bwMode="auto">
          <a:xfrm>
            <a:off x="5687530" y="4392068"/>
            <a:ext cx="3701018" cy="233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ORZ_FOTO_olga Model 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856" y="437745"/>
            <a:ext cx="5697507" cy="403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DSCN00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281" y="2057575"/>
            <a:ext cx="3822165" cy="286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83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10.5.8.15\Public_SVP\Liptak\BB_situacky_prehladne\koordinacky\do_prezentacie\BB_velka_do_prezentaci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196752"/>
            <a:ext cx="820891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265814" y="146239"/>
            <a:ext cx="11430000" cy="105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/>
            </a:lvl1pPr>
          </a:lstStyle>
          <a:p>
            <a:r>
              <a:rPr lang="sk-SK" dirty="0"/>
              <a:t>Banská Bystrica, ochrana intravilánu pred povodňami – koordinačná situácia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5401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33916" y="1196752"/>
            <a:ext cx="11770242" cy="5544616"/>
          </a:xfr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sk-SK" sz="3300" dirty="0"/>
              <a:t>Navrhovaná stavba ochrany intravilánu mesta Banská Bystrica pred povodňami rieši protipovodňovú ochranu mesta v úseku Hrona od r.km 173,990 nad </a:t>
            </a:r>
            <a:r>
              <a:rPr lang="sk-SK" sz="3300" dirty="0"/>
              <a:t>Radvanským </a:t>
            </a:r>
            <a:r>
              <a:rPr lang="sk-SK" sz="3300" dirty="0"/>
              <a:t>mostom až po r.km 178,184. Ochranu územia mesta nad a pod predmetnou stavbou je riešená samostatnými nadväzujúcimi akciami.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sk-SK" sz="3300" dirty="0"/>
              <a:t>Navrhovaná kapacita koryta medzi ochrannými líniami na ľavom a pravom brehu  je na priebeh hladiny návrhovej povodne. Návrhová povodeň je daná  prietokom Q</a:t>
            </a:r>
            <a:r>
              <a:rPr lang="sk-SK" sz="3300" baseline="-25000" dirty="0"/>
              <a:t>100</a:t>
            </a:r>
            <a:r>
              <a:rPr lang="sk-SK" sz="3300" dirty="0"/>
              <a:t>, ktorý v celom riešenom úseku sa mení podľa prírastku jednotlivých významných prítokov  do Hrona (500 – 560 m</a:t>
            </a:r>
            <a:r>
              <a:rPr lang="sk-SK" sz="3300" baseline="30000" dirty="0"/>
              <a:t>3</a:t>
            </a:r>
            <a:r>
              <a:rPr lang="sk-SK" sz="3300" dirty="0"/>
              <a:t>.s</a:t>
            </a:r>
            <a:r>
              <a:rPr lang="sk-SK" sz="3300" baseline="30000" dirty="0"/>
              <a:t>-1</a:t>
            </a:r>
            <a:r>
              <a:rPr lang="sk-SK" sz="3300" dirty="0"/>
              <a:t>).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sk-SK" sz="3300" dirty="0"/>
              <a:t>Požadované bezpečnostné prevýšenie navrhovanej ochrany nad hladinou  návrhovej povodne je 1,0 m. Protipovodňové opatrenia sú riešené tak, aby pevná časť protipovodňovej ochrany bola do úrovne hladiny návrhového prietoku (Q</a:t>
            </a:r>
            <a:r>
              <a:rPr lang="sk-SK" sz="3300" baseline="-25000" dirty="0"/>
              <a:t>100</a:t>
            </a:r>
            <a:r>
              <a:rPr lang="sk-SK" sz="3300" dirty="0"/>
              <a:t>) a bezpečnostné prevýšenie 1,0 m bolo navrhnuté ako mobilný prvok. V miestach priechodov pre chodcov, prechodov cestných komunikačných prepojení, vstupov do koryta a podobne budú otvory hradené mobilnými prvkami protipovodňovej ochrany.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sk-SK" sz="3300" dirty="0"/>
              <a:t> Stavba je rozdelená na štyri základné časti (opatrenia realizované na celkovej dĺžke toku Hron 4,195 km</a:t>
            </a:r>
            <a:r>
              <a:rPr lang="sk-SK" sz="3300" dirty="0" smtClean="0"/>
              <a:t>).</a:t>
            </a:r>
            <a:endParaRPr lang="sk-SK" sz="3300" dirty="0"/>
          </a:p>
        </p:txBody>
      </p:sp>
      <p:sp>
        <p:nvSpPr>
          <p:cNvPr id="5" name="BlokTextu 4"/>
          <p:cNvSpPr txBox="1"/>
          <p:nvPr/>
        </p:nvSpPr>
        <p:spPr>
          <a:xfrm>
            <a:off x="127591" y="240450"/>
            <a:ext cx="12064409" cy="956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sk-SK"/>
            </a:defPPr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/>
            </a:lvl1pPr>
          </a:lstStyle>
          <a:p>
            <a:r>
              <a:rPr lang="sk-SK" dirty="0"/>
              <a:t>Banská Bystrica, ochrana intravilánu pred povodňami – navrhované riešenie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09696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613</Words>
  <Application>Microsoft Office PowerPoint</Application>
  <PresentationFormat>Širokouhlá</PresentationFormat>
  <Paragraphs>64</Paragraphs>
  <Slides>21</Slides>
  <Notes>0</Notes>
  <HiddenSlides>0</HiddenSlides>
  <MMClips>0</MMClips>
  <ScaleCrop>false</ScaleCrop>
  <HeadingPairs>
    <vt:vector size="8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Cambria Math</vt:lpstr>
      <vt:lpstr>等线</vt:lpstr>
      <vt:lpstr>Wingdings</vt:lpstr>
      <vt:lpstr>Motív balíka Office</vt:lpstr>
      <vt:lpstr>Microsoft Photo Editor 3.0 Photo</vt:lpstr>
      <vt:lpstr>Banská Bystrica  – ochrana intravilánu pred povodňami</vt:lpstr>
      <vt:lpstr>História povodní</vt:lpstr>
      <vt:lpstr>Povodňové ohrozenie a povodňové riziko</vt:lpstr>
      <vt:lpstr>Prezentácia programu PowerPoint</vt:lpstr>
      <vt:lpstr>Prezentácia programu PowerPoint</vt:lpstr>
      <vt:lpstr>Prezentácia programu PowerPoint</vt:lpstr>
      <vt:lpstr>Varianty riešenia </vt:lpstr>
      <vt:lpstr>Prezentácia programu PowerPoint</vt:lpstr>
      <vt:lpstr>Prezentácia programu PowerPoint</vt:lpstr>
      <vt:lpstr>Prezentácia programu PowerPoint</vt:lpstr>
      <vt:lpstr>Prezentácia programu PowerPoint</vt:lpstr>
      <vt:lpstr>hladina na úrovni  Q =  210 m3.s-1</vt:lpstr>
      <vt:lpstr>Realizácia stavby</vt:lpstr>
      <vt:lpstr>Prezentácia programu PowerPoint</vt:lpstr>
      <vt:lpstr>Realizácia stavby – skúška mobilného hradenia</vt:lpstr>
      <vt:lpstr>Prezentácia programu PowerPoint</vt:lpstr>
      <vt:lpstr>Predpokladaná zmena Q100 </vt:lpstr>
      <vt:lpstr>Rozšírené hydrologické predpovede</vt:lpstr>
      <vt:lpstr>Prezentácia programu PowerPoint</vt:lpstr>
      <vt:lpstr>Prezentácia programu PowerPoint</vt:lpstr>
      <vt:lpstr>Prezentácia programu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Banská Bystrica  – ochrana intravilánu pred povodňami</dc:title>
  <dc:creator>Čadek Peter</dc:creator>
  <cp:lastModifiedBy>Čadek Peter</cp:lastModifiedBy>
  <cp:revision>12</cp:revision>
  <dcterms:created xsi:type="dcterms:W3CDTF">2022-05-31T04:04:10Z</dcterms:created>
  <dcterms:modified xsi:type="dcterms:W3CDTF">2022-05-31T06:36:55Z</dcterms:modified>
</cp:coreProperties>
</file>